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57" r:id="rId3"/>
    <p:sldId id="260" r:id="rId4"/>
    <p:sldId id="261" r:id="rId5"/>
    <p:sldId id="259" r:id="rId6"/>
    <p:sldId id="276" r:id="rId7"/>
    <p:sldId id="262" r:id="rId8"/>
    <p:sldId id="263" r:id="rId9"/>
    <p:sldId id="268" r:id="rId10"/>
    <p:sldId id="275" r:id="rId11"/>
    <p:sldId id="281" r:id="rId12"/>
    <p:sldId id="282" r:id="rId13"/>
    <p:sldId id="271" r:id="rId14"/>
    <p:sldId id="278" r:id="rId15"/>
    <p:sldId id="283" r:id="rId16"/>
    <p:sldId id="284" r:id="rId17"/>
    <p:sldId id="286" r:id="rId18"/>
    <p:sldId id="285" r:id="rId19"/>
    <p:sldId id="287" r:id="rId20"/>
    <p:sldId id="290" r:id="rId21"/>
    <p:sldId id="288" r:id="rId22"/>
    <p:sldId id="289" r:id="rId23"/>
    <p:sldId id="292" r:id="rId24"/>
    <p:sldId id="272"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ED67"/>
    <a:srgbClr val="1A9292"/>
    <a:srgbClr val="2796A5"/>
    <a:srgbClr val="89E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BF3D-DC48-4466-9B44-D66BC2361A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DE5BDB-D75B-4D7A-ADC6-4C3EC93F4E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4EF851-1679-4463-B016-4A5A4138D9BD}"/>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5" name="Footer Placeholder 4">
            <a:extLst>
              <a:ext uri="{FF2B5EF4-FFF2-40B4-BE49-F238E27FC236}">
                <a16:creationId xmlns:a16="http://schemas.microsoft.com/office/drawing/2014/main" id="{D7644083-1482-4F35-B1FC-C5D08A7041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A7430F-84BF-43D9-A234-950BD99417B0}"/>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644454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CE95-0A2E-4CDE-BFDD-59739F45F9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996FEA-5ED9-4F5C-B790-7054118F31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64989D-844F-4B1E-A8C5-D6C5E38DDD85}"/>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5" name="Footer Placeholder 4">
            <a:extLst>
              <a:ext uri="{FF2B5EF4-FFF2-40B4-BE49-F238E27FC236}">
                <a16:creationId xmlns:a16="http://schemas.microsoft.com/office/drawing/2014/main" id="{35518802-0AFF-41BD-AFDF-C6DC79B412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2308BD-620D-4EA7-83F0-D177900DC3A5}"/>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413224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7395D-40A0-4CAE-AD85-9F6F3C117C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A539DF-1760-4E3C-9E7F-9A2D1CF64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DE690-EADD-49A5-9469-2072C948E2D1}"/>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5" name="Footer Placeholder 4">
            <a:extLst>
              <a:ext uri="{FF2B5EF4-FFF2-40B4-BE49-F238E27FC236}">
                <a16:creationId xmlns:a16="http://schemas.microsoft.com/office/drawing/2014/main" id="{A3901ECB-7778-4FAF-AD82-0A6787E140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476A73-2A2E-4CA4-8273-1FA7AE4DB409}"/>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3083497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638056" y="1520788"/>
            <a:ext cx="1800225" cy="1800225"/>
          </a:xfrm>
          <a:prstGeom prst="rect">
            <a:avLst/>
          </a:prstGeom>
        </p:spPr>
        <p:txBody>
          <a:bodyPr/>
          <a:lstStyle/>
          <a:p>
            <a:pPr lvl="0"/>
            <a:endParaRPr lang="en-US" noProof="0">
              <a:sym typeface="Open Sans" charset="0"/>
            </a:endParaRPr>
          </a:p>
        </p:txBody>
      </p:sp>
      <p:sp>
        <p:nvSpPr>
          <p:cNvPr id="7" name="Picture Placeholder 5"/>
          <p:cNvSpPr>
            <a:spLocks noGrp="1"/>
          </p:cNvSpPr>
          <p:nvPr>
            <p:ph type="pic" sz="quarter" idx="12"/>
          </p:nvPr>
        </p:nvSpPr>
        <p:spPr>
          <a:xfrm>
            <a:off x="3510587" y="1520788"/>
            <a:ext cx="1800225" cy="1800225"/>
          </a:xfrm>
          <a:prstGeom prst="rect">
            <a:avLst/>
          </a:prstGeom>
        </p:spPr>
        <p:txBody>
          <a:bodyPr/>
          <a:lstStyle/>
          <a:p>
            <a:pPr lvl="0"/>
            <a:endParaRPr lang="en-US" noProof="0">
              <a:sym typeface="Open Sans" charset="0"/>
            </a:endParaRPr>
          </a:p>
        </p:txBody>
      </p:sp>
      <p:sp>
        <p:nvSpPr>
          <p:cNvPr id="8" name="Picture Placeholder 5"/>
          <p:cNvSpPr>
            <a:spLocks noGrp="1"/>
          </p:cNvSpPr>
          <p:nvPr>
            <p:ph type="pic" sz="quarter" idx="13"/>
          </p:nvPr>
        </p:nvSpPr>
        <p:spPr>
          <a:xfrm>
            <a:off x="5375274" y="1520788"/>
            <a:ext cx="1800225" cy="1800225"/>
          </a:xfrm>
          <a:prstGeom prst="rect">
            <a:avLst/>
          </a:prstGeom>
        </p:spPr>
        <p:txBody>
          <a:bodyPr/>
          <a:lstStyle/>
          <a:p>
            <a:pPr lvl="0"/>
            <a:endParaRPr lang="en-US" noProof="0">
              <a:sym typeface="Open Sans" charset="0"/>
            </a:endParaRPr>
          </a:p>
        </p:txBody>
      </p:sp>
      <p:sp>
        <p:nvSpPr>
          <p:cNvPr id="9" name="Picture Placeholder 5"/>
          <p:cNvSpPr>
            <a:spLocks noGrp="1"/>
          </p:cNvSpPr>
          <p:nvPr>
            <p:ph type="pic" sz="quarter" idx="14"/>
          </p:nvPr>
        </p:nvSpPr>
        <p:spPr>
          <a:xfrm>
            <a:off x="7247805" y="1520788"/>
            <a:ext cx="1800225" cy="1800225"/>
          </a:xfrm>
          <a:prstGeom prst="rect">
            <a:avLst/>
          </a:prstGeom>
        </p:spPr>
        <p:txBody>
          <a:bodyPr/>
          <a:lstStyle/>
          <a:p>
            <a:pPr lvl="0"/>
            <a:endParaRPr lang="en-US" noProof="0">
              <a:sym typeface="Open Sans" charset="0"/>
            </a:endParaRPr>
          </a:p>
        </p:txBody>
      </p:sp>
      <p:sp>
        <p:nvSpPr>
          <p:cNvPr id="10" name="Picture Placeholder 5"/>
          <p:cNvSpPr>
            <a:spLocks noGrp="1"/>
          </p:cNvSpPr>
          <p:nvPr>
            <p:ph type="pic" sz="quarter" idx="15"/>
          </p:nvPr>
        </p:nvSpPr>
        <p:spPr>
          <a:xfrm>
            <a:off x="9120336" y="1520788"/>
            <a:ext cx="1800225" cy="1800225"/>
          </a:xfrm>
          <a:prstGeom prst="rect">
            <a:avLst/>
          </a:prstGeom>
        </p:spPr>
        <p:txBody>
          <a:bodyPr/>
          <a:lstStyle/>
          <a:p>
            <a:pPr lvl="0"/>
            <a:endParaRPr lang="en-US" noProof="0">
              <a:sym typeface="Open Sans" charset="0"/>
            </a:endParaRPr>
          </a:p>
        </p:txBody>
      </p:sp>
      <p:sp>
        <p:nvSpPr>
          <p:cNvPr id="11" name="Picture Placeholder 5"/>
          <p:cNvSpPr>
            <a:spLocks noGrp="1"/>
          </p:cNvSpPr>
          <p:nvPr>
            <p:ph type="pic" sz="quarter" idx="16"/>
          </p:nvPr>
        </p:nvSpPr>
        <p:spPr>
          <a:xfrm>
            <a:off x="1638056" y="3392996"/>
            <a:ext cx="1800225" cy="1800225"/>
          </a:xfrm>
          <a:prstGeom prst="rect">
            <a:avLst/>
          </a:prstGeom>
        </p:spPr>
        <p:txBody>
          <a:bodyPr/>
          <a:lstStyle/>
          <a:p>
            <a:pPr lvl="0"/>
            <a:endParaRPr lang="en-US" noProof="0">
              <a:sym typeface="Open Sans" charset="0"/>
            </a:endParaRPr>
          </a:p>
        </p:txBody>
      </p:sp>
      <p:sp>
        <p:nvSpPr>
          <p:cNvPr id="12" name="Picture Placeholder 5"/>
          <p:cNvSpPr>
            <a:spLocks noGrp="1"/>
          </p:cNvSpPr>
          <p:nvPr>
            <p:ph type="pic" sz="quarter" idx="17"/>
          </p:nvPr>
        </p:nvSpPr>
        <p:spPr>
          <a:xfrm>
            <a:off x="3510587" y="3392996"/>
            <a:ext cx="1800225" cy="1800225"/>
          </a:xfrm>
          <a:prstGeom prst="rect">
            <a:avLst/>
          </a:prstGeom>
        </p:spPr>
        <p:txBody>
          <a:bodyPr/>
          <a:lstStyle/>
          <a:p>
            <a:pPr lvl="0"/>
            <a:endParaRPr lang="en-US" noProof="0">
              <a:sym typeface="Open Sans" charset="0"/>
            </a:endParaRPr>
          </a:p>
        </p:txBody>
      </p:sp>
      <p:sp>
        <p:nvSpPr>
          <p:cNvPr id="13" name="Picture Placeholder 5"/>
          <p:cNvSpPr>
            <a:spLocks noGrp="1"/>
          </p:cNvSpPr>
          <p:nvPr>
            <p:ph type="pic" sz="quarter" idx="18"/>
          </p:nvPr>
        </p:nvSpPr>
        <p:spPr>
          <a:xfrm>
            <a:off x="5375274" y="3392996"/>
            <a:ext cx="1800225" cy="1800225"/>
          </a:xfrm>
          <a:prstGeom prst="rect">
            <a:avLst/>
          </a:prstGeom>
        </p:spPr>
        <p:txBody>
          <a:bodyPr/>
          <a:lstStyle/>
          <a:p>
            <a:pPr lvl="0"/>
            <a:endParaRPr lang="en-US" noProof="0">
              <a:sym typeface="Open Sans" charset="0"/>
            </a:endParaRPr>
          </a:p>
        </p:txBody>
      </p:sp>
      <p:sp>
        <p:nvSpPr>
          <p:cNvPr id="14" name="Picture Placeholder 5"/>
          <p:cNvSpPr>
            <a:spLocks noGrp="1"/>
          </p:cNvSpPr>
          <p:nvPr>
            <p:ph type="pic" sz="quarter" idx="19"/>
          </p:nvPr>
        </p:nvSpPr>
        <p:spPr>
          <a:xfrm>
            <a:off x="7247805" y="3392996"/>
            <a:ext cx="1800225" cy="1800225"/>
          </a:xfrm>
          <a:prstGeom prst="rect">
            <a:avLst/>
          </a:prstGeom>
        </p:spPr>
        <p:txBody>
          <a:bodyPr/>
          <a:lstStyle/>
          <a:p>
            <a:pPr lvl="0"/>
            <a:endParaRPr lang="en-US" noProof="0">
              <a:sym typeface="Open Sans" charset="0"/>
            </a:endParaRPr>
          </a:p>
        </p:txBody>
      </p:sp>
      <p:sp>
        <p:nvSpPr>
          <p:cNvPr id="15" name="Picture Placeholder 5"/>
          <p:cNvSpPr>
            <a:spLocks noGrp="1"/>
          </p:cNvSpPr>
          <p:nvPr>
            <p:ph type="pic" sz="quarter" idx="20"/>
          </p:nvPr>
        </p:nvSpPr>
        <p:spPr>
          <a:xfrm>
            <a:off x="9120336" y="3392996"/>
            <a:ext cx="1800225" cy="1800225"/>
          </a:xfrm>
          <a:prstGeom prst="rect">
            <a:avLst/>
          </a:prstGeom>
        </p:spPr>
        <p:txBody>
          <a:bodyPr/>
          <a:lstStyle/>
          <a:p>
            <a:pPr lvl="0"/>
            <a:endParaRPr lang="en-US" noProof="0">
              <a:sym typeface="Open Sans" charset="0"/>
            </a:endParaRPr>
          </a:p>
        </p:txBody>
      </p:sp>
      <p:sp>
        <p:nvSpPr>
          <p:cNvPr id="16" name="Rectangle 1">
            <a:extLst>
              <a:ext uri="{FF2B5EF4-FFF2-40B4-BE49-F238E27FC236}">
                <a16:creationId xmlns:a16="http://schemas.microsoft.com/office/drawing/2014/main" id="{DAE135B6-5406-4843-B3E1-0E20F6A8FB49}"/>
              </a:ext>
            </a:extLst>
          </p:cNvPr>
          <p:cNvSpPr>
            <a:spLocks noGrp="1"/>
          </p:cNvSpPr>
          <p:nvPr>
            <p:ph type="sldNum" sz="quarter" idx="21"/>
          </p:nvPr>
        </p:nvSpPr>
        <p:spPr>
          <a:ln/>
        </p:spPr>
        <p:txBody>
          <a:bodyPr/>
          <a:lstStyle>
            <a:lvl1pPr>
              <a:defRPr/>
            </a:lvl1pPr>
          </a:lstStyle>
          <a:p>
            <a:fld id="{9E9D4201-7FE3-4F6F-BD95-364ACBDAD9BB}" type="slidenum">
              <a:rPr lang="en-US" altLang="en-US"/>
              <a:pPr/>
              <a:t>‹#›</a:t>
            </a:fld>
            <a:endParaRPr lang="en-US" altLang="en-US"/>
          </a:p>
        </p:txBody>
      </p:sp>
    </p:spTree>
    <p:extLst>
      <p:ext uri="{BB962C8B-B14F-4D97-AF65-F5344CB8AC3E}">
        <p14:creationId xmlns:p14="http://schemas.microsoft.com/office/powerpoint/2010/main" val="334569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0601-5C26-497F-B066-1FA40BC5AE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5C60F6-271B-416E-998F-04A61E661E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B6659B-88EF-433B-9050-4F021D7835AF}"/>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5" name="Footer Placeholder 4">
            <a:extLst>
              <a:ext uri="{FF2B5EF4-FFF2-40B4-BE49-F238E27FC236}">
                <a16:creationId xmlns:a16="http://schemas.microsoft.com/office/drawing/2014/main" id="{CF08AC14-B92A-4B91-B1F5-DBB5850758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64C7E1-899B-4EA1-BFA0-CC93A34FC434}"/>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860398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ACB86-E330-4576-93B3-3AA73C20EE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D262DF-49DA-4A18-9C9B-CCBEEF038A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CABB7-B471-4DC0-9E1D-0B0A007352CD}"/>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5" name="Footer Placeholder 4">
            <a:extLst>
              <a:ext uri="{FF2B5EF4-FFF2-40B4-BE49-F238E27FC236}">
                <a16:creationId xmlns:a16="http://schemas.microsoft.com/office/drawing/2014/main" id="{DF12E1DD-F21B-4E23-8193-2054C45F6A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4BE850-ACAF-4A64-B744-3346DBAC2BE2}"/>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83582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B3F4-74FE-4422-BAC3-8FD7D4BF71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96EFBE-CA4A-44EC-9972-80D884EFF6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DB84B9-007A-44BD-9266-205CB7D43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9566D9-5C4C-41A3-9642-8AD657773EC9}"/>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6" name="Footer Placeholder 5">
            <a:extLst>
              <a:ext uri="{FF2B5EF4-FFF2-40B4-BE49-F238E27FC236}">
                <a16:creationId xmlns:a16="http://schemas.microsoft.com/office/drawing/2014/main" id="{5A381769-DE72-48A9-8534-AB1210EB4D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94DFE2-04E8-4B56-AF91-69D50B7591C5}"/>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147681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1644-E992-41B3-8AD8-F3892EAD78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0C7CE0-9E7B-46E4-88F7-4C207C59E2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3A20E4-BB00-4F8A-800E-C5C31FBD6A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B212D8-02A9-47B3-9EDB-5FE86A638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1C5CC9-6B6E-4903-B77E-7F05C049AB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97C47C-9AAE-4E6C-A222-3E77409793B7}"/>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8" name="Footer Placeholder 7">
            <a:extLst>
              <a:ext uri="{FF2B5EF4-FFF2-40B4-BE49-F238E27FC236}">
                <a16:creationId xmlns:a16="http://schemas.microsoft.com/office/drawing/2014/main" id="{5582749D-D316-4F98-B3BB-6BCFB907835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6E2E457-AD8A-48DA-AAD5-D7D9C35569A5}"/>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470488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1575-1DD0-4578-910A-99C22ADDC8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4BE6EE-EC87-4864-B20D-9651EE1175F9}"/>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4" name="Footer Placeholder 3">
            <a:extLst>
              <a:ext uri="{FF2B5EF4-FFF2-40B4-BE49-F238E27FC236}">
                <a16:creationId xmlns:a16="http://schemas.microsoft.com/office/drawing/2014/main" id="{631799D0-60FF-481D-85FE-9BB3A8FEB58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E576FE-279F-4048-A49C-CD2871A8D128}"/>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210668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60146D-7B4B-4C0F-86AB-052395B27A27}"/>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3" name="Footer Placeholder 2">
            <a:extLst>
              <a:ext uri="{FF2B5EF4-FFF2-40B4-BE49-F238E27FC236}">
                <a16:creationId xmlns:a16="http://schemas.microsoft.com/office/drawing/2014/main" id="{A05F7A3A-78B7-4235-B337-3FFF3F46526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147164-78E8-463C-B98B-502761A767A7}"/>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842496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2F7A-396C-4025-AD2B-AB43C6406D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216B8F-D1C8-4D11-B56D-EF3D386C03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1A743F-6B5C-43C1-AFB7-AEE1D11BD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0DD20D-EE1E-4B95-9887-282C68554C57}"/>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6" name="Footer Placeholder 5">
            <a:extLst>
              <a:ext uri="{FF2B5EF4-FFF2-40B4-BE49-F238E27FC236}">
                <a16:creationId xmlns:a16="http://schemas.microsoft.com/office/drawing/2014/main" id="{42B0769E-1947-4E60-9D22-62584031BB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65C0C1-F514-48BD-85AC-86A5BC83EB84}"/>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703703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D1BB-AB5D-4EA2-A372-9E6B5A47D4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DA54C4-1C8F-47DA-8268-A4D1ECB2FD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C99F632-640D-43DE-B83D-C809CD3C4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32B5E-1E9A-49B3-AFB3-147AF26B1C17}"/>
              </a:ext>
            </a:extLst>
          </p:cNvPr>
          <p:cNvSpPr>
            <a:spLocks noGrp="1"/>
          </p:cNvSpPr>
          <p:nvPr>
            <p:ph type="dt" sz="half" idx="10"/>
          </p:nvPr>
        </p:nvSpPr>
        <p:spPr/>
        <p:txBody>
          <a:bodyPr/>
          <a:lstStyle/>
          <a:p>
            <a:fld id="{D1767C9F-6034-44B2-AA84-7BEDF3F1C1D2}" type="datetimeFigureOut">
              <a:rPr lang="en-IN" smtClean="0"/>
              <a:t>26-05-2020</a:t>
            </a:fld>
            <a:endParaRPr lang="en-IN"/>
          </a:p>
        </p:txBody>
      </p:sp>
      <p:sp>
        <p:nvSpPr>
          <p:cNvPr id="6" name="Footer Placeholder 5">
            <a:extLst>
              <a:ext uri="{FF2B5EF4-FFF2-40B4-BE49-F238E27FC236}">
                <a16:creationId xmlns:a16="http://schemas.microsoft.com/office/drawing/2014/main" id="{D688B6B3-4946-4AAF-9363-DD9781EBDD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EC368C-154C-4E8F-A33D-41810CE33748}"/>
              </a:ext>
            </a:extLst>
          </p:cNvPr>
          <p:cNvSpPr>
            <a:spLocks noGrp="1"/>
          </p:cNvSpPr>
          <p:nvPr>
            <p:ph type="sldNum" sz="quarter" idx="12"/>
          </p:nvPr>
        </p:nvSpPr>
        <p:spPr/>
        <p:txBody>
          <a:bodyPr/>
          <a:lstStyle/>
          <a:p>
            <a:fld id="{333910CE-C9FE-419B-B8C6-257962C8455E}" type="slidenum">
              <a:rPr lang="en-IN" smtClean="0"/>
              <a:t>‹#›</a:t>
            </a:fld>
            <a:endParaRPr lang="en-IN"/>
          </a:p>
        </p:txBody>
      </p:sp>
    </p:spTree>
    <p:extLst>
      <p:ext uri="{BB962C8B-B14F-4D97-AF65-F5344CB8AC3E}">
        <p14:creationId xmlns:p14="http://schemas.microsoft.com/office/powerpoint/2010/main" val="1557869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BB7881-2044-418B-B82B-9359219221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8378E7-FBE8-4DA5-946A-7FC9EECD21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27A8CB-EF2D-4BF4-8777-404A292DE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767C9F-6034-44B2-AA84-7BEDF3F1C1D2}" type="datetimeFigureOut">
              <a:rPr lang="en-IN" smtClean="0"/>
              <a:t>26-05-2020</a:t>
            </a:fld>
            <a:endParaRPr lang="en-IN"/>
          </a:p>
        </p:txBody>
      </p:sp>
      <p:sp>
        <p:nvSpPr>
          <p:cNvPr id="5" name="Footer Placeholder 4">
            <a:extLst>
              <a:ext uri="{FF2B5EF4-FFF2-40B4-BE49-F238E27FC236}">
                <a16:creationId xmlns:a16="http://schemas.microsoft.com/office/drawing/2014/main" id="{629482B2-FFB2-40DE-A478-EACDB96DD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564B3C4-21D9-42BF-8C98-D40624117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3910CE-C9FE-419B-B8C6-257962C8455E}" type="slidenum">
              <a:rPr lang="en-IN" smtClean="0"/>
              <a:t>‹#›</a:t>
            </a:fld>
            <a:endParaRPr lang="en-IN"/>
          </a:p>
        </p:txBody>
      </p:sp>
    </p:spTree>
    <p:extLst>
      <p:ext uri="{BB962C8B-B14F-4D97-AF65-F5344CB8AC3E}">
        <p14:creationId xmlns:p14="http://schemas.microsoft.com/office/powerpoint/2010/main" val="4266139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2E2760-069D-4F5D-93B4-4B5CC0EC5782}"/>
              </a:ext>
            </a:extLst>
          </p:cNvPr>
          <p:cNvSpPr>
            <a:spLocks noGrp="1"/>
          </p:cNvSpPr>
          <p:nvPr/>
        </p:nvSpPr>
        <p:spPr>
          <a:xfrm>
            <a:off x="2224088" y="1368088"/>
            <a:ext cx="7886700" cy="21764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000" dirty="0">
                <a:solidFill>
                  <a:prstClr val="black"/>
                </a:solidFill>
                <a:latin typeface="Times New Roman" pitchFamily="18" charset="0"/>
                <a:cs typeface="Times New Roman" pitchFamily="18" charset="0"/>
              </a:rPr>
              <a:t>SCHOOL OF COMPUTING</a:t>
            </a:r>
            <a:br>
              <a:rPr lang="en-IN" sz="2000" dirty="0">
                <a:solidFill>
                  <a:prstClr val="black"/>
                </a:solidFill>
                <a:latin typeface="Times New Roman" pitchFamily="18" charset="0"/>
                <a:cs typeface="Times New Roman" pitchFamily="18" charset="0"/>
              </a:rPr>
            </a:br>
            <a:r>
              <a:rPr lang="en-IN" sz="2000" dirty="0">
                <a:solidFill>
                  <a:prstClr val="black"/>
                </a:solidFill>
                <a:latin typeface="Times New Roman" pitchFamily="18" charset="0"/>
                <a:cs typeface="Times New Roman" pitchFamily="18" charset="0"/>
              </a:rPr>
              <a:t>  DEPARTMENT OF COMPUTER SCIENCE AND ENGINEERING</a:t>
            </a:r>
            <a:br>
              <a:rPr lang="en-IN" sz="2000" dirty="0">
                <a:solidFill>
                  <a:prstClr val="black"/>
                </a:solidFill>
                <a:latin typeface="Times New Roman" pitchFamily="18" charset="0"/>
                <a:cs typeface="Times New Roman" pitchFamily="18" charset="0"/>
              </a:rPr>
            </a:br>
            <a:r>
              <a:rPr lang="en-IN" sz="2000" dirty="0">
                <a:solidFill>
                  <a:prstClr val="black"/>
                </a:solidFill>
                <a:latin typeface="Times New Roman" pitchFamily="18" charset="0"/>
                <a:cs typeface="Times New Roman" pitchFamily="18" charset="0"/>
              </a:rPr>
              <a:t>PROJECT WORK (CSE 499)</a:t>
            </a:r>
            <a:br>
              <a:rPr lang="en-IN" sz="2000" dirty="0">
                <a:solidFill>
                  <a:prstClr val="black"/>
                </a:solidFill>
                <a:latin typeface="Times New Roman" pitchFamily="18" charset="0"/>
                <a:cs typeface="Times New Roman" pitchFamily="18" charset="0"/>
              </a:rPr>
            </a:br>
            <a:br>
              <a:rPr lang="en-IN" sz="2000" dirty="0">
                <a:solidFill>
                  <a:prstClr val="black"/>
                </a:solidFill>
                <a:latin typeface="Times New Roman" pitchFamily="18" charset="0"/>
                <a:cs typeface="Times New Roman" pitchFamily="18" charset="0"/>
              </a:rPr>
            </a:br>
            <a:r>
              <a:rPr lang="en-US" sz="2000" dirty="0">
                <a:latin typeface="Arial Black" panose="020B0A04020102020204" pitchFamily="34" charset="0"/>
              </a:rPr>
              <a:t>Healthcare Predictor using ML Algorithm</a:t>
            </a:r>
            <a:endParaRPr lang="en-IN" sz="2000" dirty="0">
              <a:latin typeface="Arial Black" panose="020B0A04020102020204" pitchFamily="34" charset="0"/>
            </a:endParaRPr>
          </a:p>
          <a:p>
            <a:br>
              <a:rPr lang="en-US" sz="1600" b="1" dirty="0">
                <a:latin typeface="Times New Roman" pitchFamily="18" charset="0"/>
                <a:cs typeface="Times New Roman" pitchFamily="18" charset="0"/>
              </a:rPr>
            </a:br>
            <a:endParaRPr lang="en-US" sz="1600" b="1"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DC996BF3-A300-43CF-9040-517C99A5D94B}"/>
              </a:ext>
            </a:extLst>
          </p:cNvPr>
          <p:cNvPicPr>
            <a:picLocks noChangeAspect="1" noChangeArrowheads="1"/>
          </p:cNvPicPr>
          <p:nvPr/>
        </p:nvPicPr>
        <p:blipFill>
          <a:blip r:embed="rId2" cstate="print"/>
          <a:srcRect/>
          <a:stretch>
            <a:fillRect/>
          </a:stretch>
        </p:blipFill>
        <p:spPr bwMode="auto">
          <a:xfrm>
            <a:off x="2639616" y="92409"/>
            <a:ext cx="6858048" cy="1095374"/>
          </a:xfrm>
          <a:prstGeom prst="rect">
            <a:avLst/>
          </a:prstGeom>
          <a:noFill/>
          <a:ln w="9525">
            <a:noFill/>
            <a:miter lim="800000"/>
            <a:headEnd/>
            <a:tailEnd/>
          </a:ln>
          <a:effectLst/>
        </p:spPr>
      </p:pic>
      <p:sp>
        <p:nvSpPr>
          <p:cNvPr id="7" name="Date Placeholder 7">
            <a:extLst>
              <a:ext uri="{FF2B5EF4-FFF2-40B4-BE49-F238E27FC236}">
                <a16:creationId xmlns:a16="http://schemas.microsoft.com/office/drawing/2014/main" id="{740CF10B-663D-40C5-A433-272B2EB0CD76}"/>
              </a:ext>
            </a:extLst>
          </p:cNvPr>
          <p:cNvSpPr>
            <a:spLocks noGrp="1"/>
          </p:cNvSpPr>
          <p:nvPr/>
        </p:nvSpPr>
        <p:spPr>
          <a:xfrm>
            <a:off x="1981200" y="6400465"/>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26/05/2020</a:t>
            </a:r>
          </a:p>
        </p:txBody>
      </p:sp>
      <p:sp>
        <p:nvSpPr>
          <p:cNvPr id="8" name="TextBox 10">
            <a:extLst>
              <a:ext uri="{FF2B5EF4-FFF2-40B4-BE49-F238E27FC236}">
                <a16:creationId xmlns:a16="http://schemas.microsoft.com/office/drawing/2014/main" id="{DABE6623-C721-4C74-B5F5-08FEFD632284}"/>
              </a:ext>
            </a:extLst>
          </p:cNvPr>
          <p:cNvSpPr txBox="1"/>
          <p:nvPr/>
        </p:nvSpPr>
        <p:spPr>
          <a:xfrm>
            <a:off x="1215189" y="3549316"/>
            <a:ext cx="8919411" cy="19868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Times New Roman" pitchFamily="18" charset="0"/>
                <a:cs typeface="Times New Roman" pitchFamily="18" charset="0"/>
              </a:rPr>
              <a:t>PROJECT GUIDE                                              BATCH MEMBERS – B16</a:t>
            </a:r>
          </a:p>
          <a:p>
            <a:pPr>
              <a:lnSpc>
                <a:spcPct val="150000"/>
              </a:lnSpc>
            </a:pPr>
            <a:r>
              <a:rPr lang="en-US" dirty="0">
                <a:latin typeface="Times New Roman" pitchFamily="18" charset="0"/>
                <a:cs typeface="Times New Roman" pitchFamily="18" charset="0"/>
              </a:rPr>
              <a:t>Dr K Kartheeban 				Vamshikrishna B (9916004019)</a:t>
            </a:r>
          </a:p>
          <a:p>
            <a:pPr>
              <a:lnSpc>
                <a:spcPct val="150000"/>
              </a:lnSpc>
            </a:pPr>
            <a:r>
              <a:rPr lang="en-US" dirty="0">
                <a:latin typeface="Times New Roman" pitchFamily="18" charset="0"/>
                <a:cs typeface="Times New Roman" pitchFamily="18" charset="0"/>
              </a:rPr>
              <a:t>Associate Professor                                                Malasree R (9916004214)</a:t>
            </a:r>
          </a:p>
          <a:p>
            <a:pPr>
              <a:lnSpc>
                <a:spcPct val="150000"/>
              </a:lnSpc>
            </a:pPr>
            <a:r>
              <a:rPr lang="en-US" dirty="0">
                <a:latin typeface="Times New Roman" pitchFamily="18" charset="0"/>
                <a:cs typeface="Times New Roman" pitchFamily="18" charset="0"/>
              </a:rPr>
              <a:t>Department of  CSE                                              Nagalakshmi P (9916004107)</a:t>
            </a:r>
          </a:p>
          <a:p>
            <a:pPr>
              <a:lnSpc>
                <a:spcPct val="150000"/>
              </a:lnSpc>
            </a:pPr>
            <a:r>
              <a:rPr lang="en-US" dirty="0">
                <a:latin typeface="Times New Roman" pitchFamily="18" charset="0"/>
                <a:cs typeface="Times New Roman" pitchFamily="18" charset="0"/>
              </a:rPr>
              <a:t>KARE</a:t>
            </a:r>
            <a:endParaRPr lang="en-US" dirty="0"/>
          </a:p>
        </p:txBody>
      </p:sp>
      <p:sp>
        <p:nvSpPr>
          <p:cNvPr id="10" name="TextBox 9">
            <a:extLst>
              <a:ext uri="{FF2B5EF4-FFF2-40B4-BE49-F238E27FC236}">
                <a16:creationId xmlns:a16="http://schemas.microsoft.com/office/drawing/2014/main" id="{6A74BC5A-12FD-4654-AC5A-917CA232D648}"/>
              </a:ext>
            </a:extLst>
          </p:cNvPr>
          <p:cNvSpPr txBox="1"/>
          <p:nvPr/>
        </p:nvSpPr>
        <p:spPr>
          <a:xfrm>
            <a:off x="5931568" y="5654842"/>
            <a:ext cx="537811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Avancer software solutions Pvt. Ltd. – Chennai</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950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7722354"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263512" y="2212215"/>
            <a:ext cx="7610865" cy="334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77F02F41-35D0-4A53-B43F-FE5DC7154A26}"/>
              </a:ext>
            </a:extLst>
          </p:cNvPr>
          <p:cNvSpPr/>
          <p:nvPr/>
        </p:nvSpPr>
        <p:spPr>
          <a:xfrm>
            <a:off x="-4690" y="2211929"/>
            <a:ext cx="203200" cy="333910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296214" y="2277810"/>
            <a:ext cx="7456585" cy="3268652"/>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If the system is not able to provide suitable results means it informs the user about the type of disease or disorder it feels.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If user’s symptoms do not exactly match any disease in dataset developed, is shows the diseases user could probably have judging by his/her symptoms.</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It also consists of doctor address, contacts along with Feedback and administrator dashboard for system operations.</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588FBC1-0535-400D-B59A-D9BFCD2B948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31110" y="384314"/>
            <a:ext cx="5074276" cy="6473686"/>
          </a:xfrm>
          <a:prstGeom prst="rect">
            <a:avLst/>
          </a:prstGeom>
          <a:noFill/>
          <a:ln>
            <a:noFill/>
          </a:ln>
        </p:spPr>
      </p:pic>
      <p:sp>
        <p:nvSpPr>
          <p:cNvPr id="8" name="Rectangle: Rounded Corners 7">
            <a:extLst>
              <a:ext uri="{FF2B5EF4-FFF2-40B4-BE49-F238E27FC236}">
                <a16:creationId xmlns:a16="http://schemas.microsoft.com/office/drawing/2014/main" id="{16382719-8134-4798-9074-A437BC073D2B}"/>
              </a:ext>
            </a:extLst>
          </p:cNvPr>
          <p:cNvSpPr/>
          <p:nvPr/>
        </p:nvSpPr>
        <p:spPr>
          <a:xfrm>
            <a:off x="-194771" y="358295"/>
            <a:ext cx="4470399"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PROPOSED WORK</a:t>
            </a:r>
          </a:p>
        </p:txBody>
      </p:sp>
    </p:spTree>
    <p:extLst>
      <p:ext uri="{BB962C8B-B14F-4D97-AF65-F5344CB8AC3E}">
        <p14:creationId xmlns:p14="http://schemas.microsoft.com/office/powerpoint/2010/main" val="183926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nodeType="withEffect">
                                  <p:stCondLst>
                                    <p:cond delay="7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0" y="0"/>
            <a:ext cx="4921317"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248227" y="1656524"/>
            <a:ext cx="10740579" cy="481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284922" y="384314"/>
            <a:ext cx="4354646"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MODULES INFO. </a:t>
            </a:r>
          </a:p>
        </p:txBody>
      </p:sp>
      <p:sp>
        <p:nvSpPr>
          <p:cNvPr id="26" name="Rectangle 25">
            <a:extLst>
              <a:ext uri="{FF2B5EF4-FFF2-40B4-BE49-F238E27FC236}">
                <a16:creationId xmlns:a16="http://schemas.microsoft.com/office/drawing/2014/main" id="{77F02F41-35D0-4A53-B43F-FE5DC7154A26}"/>
              </a:ext>
            </a:extLst>
          </p:cNvPr>
          <p:cNvSpPr/>
          <p:nvPr/>
        </p:nvSpPr>
        <p:spPr>
          <a:xfrm>
            <a:off x="11988807" y="1656487"/>
            <a:ext cx="203200" cy="4814675"/>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811369" y="1659846"/>
            <a:ext cx="11177437" cy="5115311"/>
          </a:xfrm>
          <a:prstGeom prst="rect">
            <a:avLst/>
          </a:prstGeom>
          <a:noFill/>
        </p:spPr>
        <p:txBody>
          <a:bodyPr wrap="square" rtlCol="0">
            <a:spAutoFit/>
          </a:bodyPr>
          <a:lstStyle/>
          <a:p>
            <a:pPr lvl="1" algn="just">
              <a:lnSpc>
                <a:spcPct val="150000"/>
              </a:lnSpc>
              <a:buClr>
                <a:srgbClr val="1A9292"/>
              </a:buClr>
            </a:pPr>
            <a:r>
              <a:rPr lang="en-IN" sz="2000" b="1" dirty="0">
                <a:latin typeface="Times New Roman" panose="02020603050405020304" pitchFamily="18" charset="0"/>
                <a:cs typeface="Times New Roman" panose="02020603050405020304" pitchFamily="18" charset="0"/>
              </a:rPr>
              <a:t>Anaconda: </a:t>
            </a:r>
          </a:p>
          <a:p>
            <a:pPr marL="742950" lvl="1"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Anaconda is a free and open-source distribution. It supports the Python and R programming languages for scientific computing and aims to simplify package management. </a:t>
            </a:r>
          </a:p>
          <a:p>
            <a:pPr marL="742950" lvl="1"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It is the industry standard for developing, testing, and training on a single machine, enabling individual data scientists to work on it. </a:t>
            </a:r>
          </a:p>
          <a:p>
            <a:pPr marL="742950" lvl="1"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In this project we use almost most of the machine learning tools like Scikit-Learn, Pandas, NumPy and SciPy which is pre-installed in anaconda and PyMySQL to deal with MySQL server. </a:t>
            </a:r>
          </a:p>
          <a:p>
            <a:pPr lvl="1" algn="just">
              <a:lnSpc>
                <a:spcPct val="150000"/>
              </a:lnSpc>
              <a:buClr>
                <a:srgbClr val="1A9292"/>
              </a:buClr>
            </a:pPr>
            <a:r>
              <a:rPr lang="en-IN" sz="2000" b="1" dirty="0">
                <a:latin typeface="Times New Roman" panose="02020603050405020304" pitchFamily="18" charset="0"/>
                <a:cs typeface="Times New Roman" panose="02020603050405020304" pitchFamily="18" charset="0"/>
              </a:rPr>
              <a:t>Python: </a:t>
            </a:r>
          </a:p>
          <a:p>
            <a:pPr marL="742950" lvl="1"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Python is a general purpose and high-level programming language. You can use Python for developing desktop GUI applications, websites, Machine learning applications and web applications. </a:t>
            </a:r>
          </a:p>
          <a:p>
            <a:pPr lvl="1" algn="just">
              <a:lnSpc>
                <a:spcPct val="150000"/>
              </a:lnSpc>
              <a:buClr>
                <a:srgbClr val="1A9292"/>
              </a:buCl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999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0" y="0"/>
            <a:ext cx="4921317"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248227" y="1656524"/>
            <a:ext cx="10740579" cy="481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284923" y="384314"/>
            <a:ext cx="4316009"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MODULES INFO. </a:t>
            </a:r>
          </a:p>
        </p:txBody>
      </p:sp>
      <p:sp>
        <p:nvSpPr>
          <p:cNvPr id="26" name="Rectangle 25">
            <a:extLst>
              <a:ext uri="{FF2B5EF4-FFF2-40B4-BE49-F238E27FC236}">
                <a16:creationId xmlns:a16="http://schemas.microsoft.com/office/drawing/2014/main" id="{77F02F41-35D0-4A53-B43F-FE5DC7154A26}"/>
              </a:ext>
            </a:extLst>
          </p:cNvPr>
          <p:cNvSpPr/>
          <p:nvPr/>
        </p:nvSpPr>
        <p:spPr>
          <a:xfrm>
            <a:off x="11988807" y="1656487"/>
            <a:ext cx="203200" cy="4814675"/>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811366" y="1540576"/>
            <a:ext cx="11177440" cy="5028556"/>
          </a:xfrm>
          <a:prstGeom prst="rect">
            <a:avLst/>
          </a:prstGeom>
          <a:noFill/>
        </p:spPr>
        <p:txBody>
          <a:bodyPr wrap="square" rtlCol="0">
            <a:spAutoFit/>
          </a:bodyPr>
          <a:lstStyle/>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So, in this Health care predictor we use Python as a language to implement both machine learning work and website work with the help of flask framework. </a:t>
            </a:r>
          </a:p>
          <a:p>
            <a:pPr lvl="1" algn="just">
              <a:lnSpc>
                <a:spcPct val="150000"/>
              </a:lnSpc>
              <a:buClr>
                <a:srgbClr val="1A9292"/>
              </a:buClr>
            </a:pPr>
            <a:r>
              <a:rPr lang="en-IN" b="1" dirty="0">
                <a:latin typeface="Times New Roman" panose="02020603050405020304" pitchFamily="18" charset="0"/>
                <a:cs typeface="Times New Roman" panose="02020603050405020304" pitchFamily="18" charset="0"/>
              </a:rPr>
              <a:t>Scikit-Learn: </a:t>
            </a:r>
            <a:endParaRPr lang="en-IN" dirty="0">
              <a:latin typeface="Times New Roman" panose="02020603050405020304" pitchFamily="18" charset="0"/>
              <a:cs typeface="Times New Roman" panose="02020603050405020304" pitchFamily="18" charset="0"/>
            </a:endParaRP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Sk-learn an open source Python library that implements a range of machine learning works like pre-processing, cross validation and tuning with its rich algorithms using a unified interface on the data provided and accumulated in the system to generate various models. </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 our project we use Pandas module to read the csv file which contains comma separated values and convert that into a pandas DataFrame.</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Scikit-Learn simple and efficient algorithms helps to split the data set to test and train samples for compiling under various algorithms to improve the accuracy by opting the best supervised model. </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 SVM, Random forest, statistical modelling, decision tree analysis and logistic regression can be carried out in one place making it simple and robust for our project. </a:t>
            </a:r>
            <a:r>
              <a:rPr lang="en-IN" b="1"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17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5C867E49-4808-4438-8E7A-F06EFF10E895}"/>
              </a:ext>
            </a:extLst>
          </p:cNvPr>
          <p:cNvSpPr>
            <a:spLocks/>
          </p:cNvSpPr>
          <p:nvPr/>
        </p:nvSpPr>
        <p:spPr bwMode="auto">
          <a:xfrm>
            <a:off x="-1708944" y="2199559"/>
            <a:ext cx="5055394" cy="4178668"/>
          </a:xfrm>
          <a:prstGeom prst="rect">
            <a:avLst/>
          </a:prstGeom>
          <a:gradFill rotWithShape="0">
            <a:gsLst>
              <a:gs pos="0">
                <a:srgbClr val="4AE060">
                  <a:alpha val="16576"/>
                </a:srgbClr>
              </a:gs>
              <a:gs pos="100000">
                <a:srgbClr val="3EA8CA">
                  <a:alpha val="16576"/>
                </a:srgbClr>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9218" name="Rectangle 2">
            <a:extLst>
              <a:ext uri="{FF2B5EF4-FFF2-40B4-BE49-F238E27FC236}">
                <a16:creationId xmlns:a16="http://schemas.microsoft.com/office/drawing/2014/main" id="{0EC92F47-5BDA-4B82-B456-6C4ADC89B45F}"/>
              </a:ext>
            </a:extLst>
          </p:cNvPr>
          <p:cNvSpPr>
            <a:spLocks/>
          </p:cNvSpPr>
          <p:nvPr/>
        </p:nvSpPr>
        <p:spPr bwMode="auto">
          <a:xfrm>
            <a:off x="676275" y="2659829"/>
            <a:ext cx="3695700" cy="3359727"/>
          </a:xfrm>
          <a:prstGeom prst="rect">
            <a:avLst/>
          </a:prstGeom>
          <a:gradFill rotWithShape="0">
            <a:gsLst>
              <a:gs pos="0">
                <a:srgbClr val="4AE060">
                  <a:alpha val="41840"/>
                </a:srgbClr>
              </a:gs>
              <a:gs pos="100000">
                <a:srgbClr val="3EA8CA">
                  <a:alpha val="41840"/>
                </a:srgbClr>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9222" name="Rectangle 6">
            <a:extLst>
              <a:ext uri="{FF2B5EF4-FFF2-40B4-BE49-F238E27FC236}">
                <a16:creationId xmlns:a16="http://schemas.microsoft.com/office/drawing/2014/main" id="{D71B45C1-3DE9-42CF-A479-19A8BD5720F9}"/>
              </a:ext>
            </a:extLst>
          </p:cNvPr>
          <p:cNvSpPr>
            <a:spLocks/>
          </p:cNvSpPr>
          <p:nvPr/>
        </p:nvSpPr>
        <p:spPr bwMode="auto">
          <a:xfrm>
            <a:off x="1344479" y="3024140"/>
            <a:ext cx="4073792" cy="2529505"/>
          </a:xfrm>
          <a:prstGeom prst="rect">
            <a:avLst/>
          </a:prstGeom>
          <a:gradFill rotWithShape="0">
            <a:gsLst>
              <a:gs pos="0">
                <a:srgbClr val="4AE060">
                  <a:alpha val="62248"/>
                </a:srgbClr>
              </a:gs>
              <a:gs pos="100000">
                <a:srgbClr val="3EA8CA">
                  <a:alpha val="62248"/>
                </a:srgbClr>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10" name="Rectangle: Rounded Corners 9">
            <a:extLst>
              <a:ext uri="{FF2B5EF4-FFF2-40B4-BE49-F238E27FC236}">
                <a16:creationId xmlns:a16="http://schemas.microsoft.com/office/drawing/2014/main" id="{B77CE317-437C-4678-86CA-C6AE626BB40C}"/>
              </a:ext>
            </a:extLst>
          </p:cNvPr>
          <p:cNvSpPr/>
          <p:nvPr/>
        </p:nvSpPr>
        <p:spPr>
          <a:xfrm>
            <a:off x="-284922" y="384314"/>
            <a:ext cx="4434891"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REQUIREMENTS</a:t>
            </a:r>
          </a:p>
        </p:txBody>
      </p:sp>
      <p:sp>
        <p:nvSpPr>
          <p:cNvPr id="11" name="Rectangle 10">
            <a:extLst>
              <a:ext uri="{FF2B5EF4-FFF2-40B4-BE49-F238E27FC236}">
                <a16:creationId xmlns:a16="http://schemas.microsoft.com/office/drawing/2014/main" id="{86DDBD33-4654-4AB6-A80F-E0F6829A0765}"/>
              </a:ext>
            </a:extLst>
          </p:cNvPr>
          <p:cNvSpPr/>
          <p:nvPr/>
        </p:nvSpPr>
        <p:spPr>
          <a:xfrm>
            <a:off x="5349176" y="1809300"/>
            <a:ext cx="5762566" cy="475938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D17A0150-59F1-4331-AC12-096912EFA150}"/>
              </a:ext>
            </a:extLst>
          </p:cNvPr>
          <p:cNvSpPr/>
          <p:nvPr/>
        </p:nvSpPr>
        <p:spPr>
          <a:xfrm>
            <a:off x="5467290" y="1978611"/>
            <a:ext cx="5531423" cy="4419020"/>
          </a:xfrm>
          <a:prstGeom prst="roundRect">
            <a:avLst>
              <a:gd name="adj" fmla="val 623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4800" dirty="0">
              <a:latin typeface="Arial Black" panose="020B0A04020102020204" pitchFamily="34" charset="0"/>
            </a:endParaRPr>
          </a:p>
        </p:txBody>
      </p:sp>
      <p:sp>
        <p:nvSpPr>
          <p:cNvPr id="2" name="TextBox 1">
            <a:extLst>
              <a:ext uri="{FF2B5EF4-FFF2-40B4-BE49-F238E27FC236}">
                <a16:creationId xmlns:a16="http://schemas.microsoft.com/office/drawing/2014/main" id="{623B629F-7C0C-4DD5-A126-EF43956E693B}"/>
              </a:ext>
            </a:extLst>
          </p:cNvPr>
          <p:cNvSpPr txBox="1"/>
          <p:nvPr/>
        </p:nvSpPr>
        <p:spPr>
          <a:xfrm>
            <a:off x="5536385" y="1985019"/>
            <a:ext cx="5311136" cy="4191981"/>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OS 	</a:t>
            </a:r>
            <a:r>
              <a:rPr lang="en-US" sz="2000" dirty="0">
                <a:latin typeface="Times New Roman" panose="02020603050405020304" pitchFamily="18" charset="0"/>
                <a:cs typeface="Times New Roman" panose="02020603050405020304" pitchFamily="18" charset="0"/>
              </a:rPr>
              <a:t>	: WINDOWS 10</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RAM </a:t>
            </a:r>
            <a:r>
              <a:rPr lang="en-US" sz="2000" dirty="0">
                <a:latin typeface="Times New Roman" panose="02020603050405020304" pitchFamily="18" charset="0"/>
                <a:cs typeface="Times New Roman" panose="02020603050405020304" pitchFamily="18" charset="0"/>
              </a:rPr>
              <a:t>	: 4GB or more</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Script	</a:t>
            </a:r>
            <a:r>
              <a:rPr lang="en-US" sz="2000" dirty="0">
                <a:latin typeface="Times New Roman" panose="02020603050405020304" pitchFamily="18" charset="0"/>
                <a:cs typeface="Times New Roman" panose="02020603050405020304" pitchFamily="18" charset="0"/>
              </a:rPr>
              <a:t>: Python 3.5+</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Environment	</a:t>
            </a: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Anaconda 5.3 </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Libraries</a:t>
            </a:r>
            <a:r>
              <a:rPr lang="en-US" sz="2000" dirty="0">
                <a:latin typeface="Times New Roman" panose="02020603050405020304" pitchFamily="18" charset="0"/>
                <a:cs typeface="Times New Roman" panose="02020603050405020304" pitchFamily="18" charset="0"/>
              </a:rPr>
              <a:t> 	: NumPy 1.16.0, Pandas 1.0.3,                               	Matplotlib 3.2.1, Seaborn 0.10.1,     	Scikit-Learn 0.2</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Front End</a:t>
            </a:r>
            <a:r>
              <a:rPr lang="en-US" sz="2000" dirty="0">
                <a:latin typeface="Times New Roman" panose="02020603050405020304" pitchFamily="18" charset="0"/>
                <a:cs typeface="Times New Roman" panose="02020603050405020304" pitchFamily="18" charset="0"/>
              </a:rPr>
              <a:t>	: HTML5, CSS3</a:t>
            </a:r>
          </a:p>
          <a:p>
            <a:pPr marL="342900" indent="-342900">
              <a:lnSpc>
                <a:spcPct val="150000"/>
              </a:lnSpc>
              <a:buClr>
                <a:srgbClr val="1A9292"/>
              </a:buCl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Database</a:t>
            </a:r>
            <a:r>
              <a:rPr lang="en-US" sz="2000" dirty="0">
                <a:latin typeface="Times New Roman" panose="02020603050405020304" pitchFamily="18" charset="0"/>
                <a:cs typeface="Times New Roman" panose="02020603050405020304" pitchFamily="18" charset="0"/>
              </a:rPr>
              <a:t> 	: MySQL 6.0</a:t>
            </a:r>
          </a:p>
        </p:txBody>
      </p:sp>
    </p:spTree>
    <p:extLst>
      <p:ext uri="{BB962C8B-B14F-4D97-AF65-F5344CB8AC3E}">
        <p14:creationId xmlns:p14="http://schemas.microsoft.com/office/powerpoint/2010/main" val="3259709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222"/>
                                        </p:tgtEl>
                                        <p:attrNameLst>
                                          <p:attrName>style.visibility</p:attrName>
                                        </p:attrNameLst>
                                      </p:cBhvr>
                                      <p:to>
                                        <p:strVal val="visible"/>
                                      </p:to>
                                    </p:set>
                                    <p:animEffect transition="in" filter="fade">
                                      <p:cBhvr>
                                        <p:cTn id="10" dur="500"/>
                                        <p:tgtEl>
                                          <p:spTgt spid="9222"/>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250"/>
                                        <p:tgtEl>
                                          <p:spTgt spid="9218"/>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217"/>
                                        </p:tgtEl>
                                        <p:attrNameLst>
                                          <p:attrName>style.visibility</p:attrName>
                                        </p:attrNameLst>
                                      </p:cBhvr>
                                      <p:to>
                                        <p:strVal val="visible"/>
                                      </p:to>
                                    </p:set>
                                    <p:animEffect transition="in" filter="fade">
                                      <p:cBhvr>
                                        <p:cTn id="16" dur="250"/>
                                        <p:tgtEl>
                                          <p:spTgt spid="9217"/>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 grpId="0" animBg="1"/>
      <p:bldP spid="9218" grpId="0" animBg="1"/>
      <p:bldP spid="9222" grpId="0" animBg="1"/>
      <p:bldP spid="10" grpId="0" animBg="1"/>
      <p:bldP spid="11" grpId="0" animBg="1"/>
      <p:bldP spid="12"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7092DEA-E031-46F4-ACC9-176D66ABA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90" y="542279"/>
            <a:ext cx="5440097" cy="5173821"/>
          </a:xfrm>
          <a:prstGeom prst="rect">
            <a:avLst/>
          </a:prstGeom>
        </p:spPr>
      </p:pic>
      <p:pic>
        <p:nvPicPr>
          <p:cNvPr id="8" name="Picture 7">
            <a:extLst>
              <a:ext uri="{FF2B5EF4-FFF2-40B4-BE49-F238E27FC236}">
                <a16:creationId xmlns:a16="http://schemas.microsoft.com/office/drawing/2014/main" id="{37370E4A-0C85-42C1-92C6-CDA5F9C7A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543" y="180439"/>
            <a:ext cx="2661205" cy="2804350"/>
          </a:xfrm>
          <a:prstGeom prst="rect">
            <a:avLst/>
          </a:prstGeom>
        </p:spPr>
      </p:pic>
      <p:pic>
        <p:nvPicPr>
          <p:cNvPr id="10" name="Picture 9">
            <a:extLst>
              <a:ext uri="{FF2B5EF4-FFF2-40B4-BE49-F238E27FC236}">
                <a16:creationId xmlns:a16="http://schemas.microsoft.com/office/drawing/2014/main" id="{CA14FB0A-8B82-4D8C-B99A-01252C27A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650" y="3129190"/>
            <a:ext cx="2752295" cy="2882429"/>
          </a:xfrm>
          <a:prstGeom prst="rect">
            <a:avLst/>
          </a:prstGeom>
        </p:spPr>
      </p:pic>
      <p:pic>
        <p:nvPicPr>
          <p:cNvPr id="12" name="Picture 11">
            <a:extLst>
              <a:ext uri="{FF2B5EF4-FFF2-40B4-BE49-F238E27FC236}">
                <a16:creationId xmlns:a16="http://schemas.microsoft.com/office/drawing/2014/main" id="{B304C515-9507-4938-8073-4D18B2BF7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542" y="3129190"/>
            <a:ext cx="2661205" cy="2817363"/>
          </a:xfrm>
          <a:prstGeom prst="rect">
            <a:avLst/>
          </a:prstGeom>
        </p:spPr>
      </p:pic>
      <p:pic>
        <p:nvPicPr>
          <p:cNvPr id="14" name="Picture 13">
            <a:extLst>
              <a:ext uri="{FF2B5EF4-FFF2-40B4-BE49-F238E27FC236}">
                <a16:creationId xmlns:a16="http://schemas.microsoft.com/office/drawing/2014/main" id="{DAB4A499-7C01-43B1-BBF4-338BD7417E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4650" y="167426"/>
            <a:ext cx="2752295" cy="2817363"/>
          </a:xfrm>
          <a:prstGeom prst="rect">
            <a:avLst/>
          </a:prstGeom>
        </p:spPr>
      </p:pic>
      <p:sp>
        <p:nvSpPr>
          <p:cNvPr id="15" name="TextBox 14">
            <a:extLst>
              <a:ext uri="{FF2B5EF4-FFF2-40B4-BE49-F238E27FC236}">
                <a16:creationId xmlns:a16="http://schemas.microsoft.com/office/drawing/2014/main" id="{F1D3BC2D-FCCB-4BA1-BAA7-38DAED62940B}"/>
              </a:ext>
            </a:extLst>
          </p:cNvPr>
          <p:cNvSpPr txBox="1"/>
          <p:nvPr/>
        </p:nvSpPr>
        <p:spPr>
          <a:xfrm>
            <a:off x="790580" y="5826953"/>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CORRELATION GRAPH ON DATASET</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E0E12C8-BEAD-43EE-AB5F-3EF6AB34CD97}"/>
              </a:ext>
            </a:extLst>
          </p:cNvPr>
          <p:cNvSpPr txBox="1"/>
          <p:nvPr/>
        </p:nvSpPr>
        <p:spPr>
          <a:xfrm>
            <a:off x="6916792" y="6174532"/>
            <a:ext cx="4135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CONFUSION MATRIX OF 4 MODELS</a:t>
            </a:r>
            <a:endParaRPr lang="en-IN"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785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7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12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1D3BC2D-FCCB-4BA1-BAA7-38DAED62940B}"/>
              </a:ext>
            </a:extLst>
          </p:cNvPr>
          <p:cNvSpPr txBox="1"/>
          <p:nvPr/>
        </p:nvSpPr>
        <p:spPr>
          <a:xfrm>
            <a:off x="3920141" y="6171057"/>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ACCURACY BAR GARPH</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2819C8-4577-475E-BFF3-6478323ECA5A}"/>
              </a:ext>
            </a:extLst>
          </p:cNvPr>
          <p:cNvPicPr>
            <a:picLocks noChangeAspect="1"/>
          </p:cNvPicPr>
          <p:nvPr/>
        </p:nvPicPr>
        <p:blipFill rotWithShape="1">
          <a:blip r:embed="rId2">
            <a:extLst>
              <a:ext uri="{28A0092B-C50C-407E-A947-70E740481C1C}">
                <a14:useLocalDpi xmlns:a14="http://schemas.microsoft.com/office/drawing/2010/main" val="0"/>
              </a:ext>
            </a:extLst>
          </a:blip>
          <a:srcRect l="9346" t="25715" r="26307" b="13273"/>
          <a:stretch/>
        </p:blipFill>
        <p:spPr>
          <a:xfrm>
            <a:off x="1506828" y="761438"/>
            <a:ext cx="9929611" cy="5306095"/>
          </a:xfrm>
          <a:prstGeom prst="rect">
            <a:avLst/>
          </a:prstGeom>
        </p:spPr>
      </p:pic>
    </p:spTree>
    <p:extLst>
      <p:ext uri="{BB962C8B-B14F-4D97-AF65-F5344CB8AC3E}">
        <p14:creationId xmlns:p14="http://schemas.microsoft.com/office/powerpoint/2010/main" val="240465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1D3BC2D-FCCB-4BA1-BAA7-38DAED62940B}"/>
              </a:ext>
            </a:extLst>
          </p:cNvPr>
          <p:cNvSpPr txBox="1"/>
          <p:nvPr/>
        </p:nvSpPr>
        <p:spPr>
          <a:xfrm>
            <a:off x="956190" y="6029147"/>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LOGIN PAGE</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CBF79E-5555-4544-ABE4-F16CB1A7D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97" y="572404"/>
            <a:ext cx="5927903" cy="5235968"/>
          </a:xfrm>
          <a:prstGeom prst="rect">
            <a:avLst/>
          </a:prstGeom>
        </p:spPr>
      </p:pic>
      <p:pic>
        <p:nvPicPr>
          <p:cNvPr id="6" name="Picture 5">
            <a:extLst>
              <a:ext uri="{FF2B5EF4-FFF2-40B4-BE49-F238E27FC236}">
                <a16:creationId xmlns:a16="http://schemas.microsoft.com/office/drawing/2014/main" id="{7D5B0C8E-FF77-4027-ABF2-B7A9B32A8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98" y="572404"/>
            <a:ext cx="5777649" cy="5235968"/>
          </a:xfrm>
          <a:prstGeom prst="rect">
            <a:avLst/>
          </a:prstGeom>
        </p:spPr>
      </p:pic>
      <p:sp>
        <p:nvSpPr>
          <p:cNvPr id="9" name="TextBox 8">
            <a:extLst>
              <a:ext uri="{FF2B5EF4-FFF2-40B4-BE49-F238E27FC236}">
                <a16:creationId xmlns:a16="http://schemas.microsoft.com/office/drawing/2014/main" id="{4C5D4949-46DE-45B3-8289-676AE0D60F48}"/>
              </a:ext>
            </a:extLst>
          </p:cNvPr>
          <p:cNvSpPr txBox="1"/>
          <p:nvPr/>
        </p:nvSpPr>
        <p:spPr>
          <a:xfrm>
            <a:off x="6977064" y="6029147"/>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REGISTRATION PAGE</a:t>
            </a:r>
            <a:endParaRPr lang="en-IN"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3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1D3BC2D-FCCB-4BA1-BAA7-38DAED62940B}"/>
              </a:ext>
            </a:extLst>
          </p:cNvPr>
          <p:cNvSpPr txBox="1"/>
          <p:nvPr/>
        </p:nvSpPr>
        <p:spPr>
          <a:xfrm>
            <a:off x="884894" y="6039705"/>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DISEASE PREDICTION PAGE </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C5D4949-46DE-45B3-8289-676AE0D60F48}"/>
              </a:ext>
            </a:extLst>
          </p:cNvPr>
          <p:cNvSpPr txBox="1"/>
          <p:nvPr/>
        </p:nvSpPr>
        <p:spPr>
          <a:xfrm>
            <a:off x="6955392" y="6039705"/>
            <a:ext cx="463176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HEART ANALYSIS PREDICTION PAGE</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C85888E-FE42-432D-9AD8-E1CB7707E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06" y="384592"/>
            <a:ext cx="5765440" cy="5346507"/>
          </a:xfrm>
          <a:prstGeom prst="rect">
            <a:avLst/>
          </a:prstGeom>
        </p:spPr>
      </p:pic>
      <p:pic>
        <p:nvPicPr>
          <p:cNvPr id="7" name="Picture 6">
            <a:extLst>
              <a:ext uri="{FF2B5EF4-FFF2-40B4-BE49-F238E27FC236}">
                <a16:creationId xmlns:a16="http://schemas.microsoft.com/office/drawing/2014/main" id="{5EE0ACF6-B0E5-4A21-BFDF-1108ED1E5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254" y="384591"/>
            <a:ext cx="5765441" cy="5346507"/>
          </a:xfrm>
          <a:prstGeom prst="rect">
            <a:avLst/>
          </a:prstGeom>
        </p:spPr>
      </p:pic>
    </p:spTree>
    <p:extLst>
      <p:ext uri="{BB962C8B-B14F-4D97-AF65-F5344CB8AC3E}">
        <p14:creationId xmlns:p14="http://schemas.microsoft.com/office/powerpoint/2010/main" val="2119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1D3BC2D-FCCB-4BA1-BAA7-38DAED62940B}"/>
              </a:ext>
            </a:extLst>
          </p:cNvPr>
          <p:cNvSpPr txBox="1"/>
          <p:nvPr/>
        </p:nvSpPr>
        <p:spPr>
          <a:xfrm>
            <a:off x="884894" y="6039705"/>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DISEASE PRECAUTIONS PAGE </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C5D4949-46DE-45B3-8289-676AE0D60F48}"/>
              </a:ext>
            </a:extLst>
          </p:cNvPr>
          <p:cNvSpPr txBox="1"/>
          <p:nvPr/>
        </p:nvSpPr>
        <p:spPr>
          <a:xfrm>
            <a:off x="6977064" y="6029147"/>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HEART PRECAUTIONS PAGE</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C485B9B-4DF6-44AB-BC06-8C6548D1C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42" y="298963"/>
            <a:ext cx="5656518" cy="5665126"/>
          </a:xfrm>
          <a:prstGeom prst="rect">
            <a:avLst/>
          </a:prstGeom>
        </p:spPr>
      </p:pic>
      <p:pic>
        <p:nvPicPr>
          <p:cNvPr id="12" name="Picture 11">
            <a:extLst>
              <a:ext uri="{FF2B5EF4-FFF2-40B4-BE49-F238E27FC236}">
                <a16:creationId xmlns:a16="http://schemas.microsoft.com/office/drawing/2014/main" id="{8DC7C475-C489-415D-8790-FA58AC80B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42" y="298963"/>
            <a:ext cx="5656517" cy="5665126"/>
          </a:xfrm>
          <a:prstGeom prst="rect">
            <a:avLst/>
          </a:prstGeom>
        </p:spPr>
      </p:pic>
    </p:spTree>
    <p:extLst>
      <p:ext uri="{BB962C8B-B14F-4D97-AF65-F5344CB8AC3E}">
        <p14:creationId xmlns:p14="http://schemas.microsoft.com/office/powerpoint/2010/main" val="42447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F8526-A3CB-47FE-B104-44F89F069259}"/>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4D02763E-7D4E-4EBB-9EFC-43C8A6C086D3}"/>
              </a:ext>
            </a:extLst>
          </p:cNvPr>
          <p:cNvSpPr/>
          <p:nvPr/>
        </p:nvSpPr>
        <p:spPr>
          <a:xfrm>
            <a:off x="-284923" y="384314"/>
            <a:ext cx="4019795"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ln w="19050">
                  <a:solidFill>
                    <a:schemeClr val="bg1"/>
                  </a:solidFill>
                </a:ln>
                <a:solidFill>
                  <a:schemeClr val="bg1"/>
                </a:solidFill>
                <a:latin typeface="Arial Black" panose="020B0A04020102020204" pitchFamily="34" charset="0"/>
              </a:rPr>
              <a:t>PAPER PROOF</a:t>
            </a:r>
          </a:p>
        </p:txBody>
      </p:sp>
      <p:sp>
        <p:nvSpPr>
          <p:cNvPr id="8" name="Rectangle 7">
            <a:extLst>
              <a:ext uri="{FF2B5EF4-FFF2-40B4-BE49-F238E27FC236}">
                <a16:creationId xmlns:a16="http://schemas.microsoft.com/office/drawing/2014/main" id="{70F81B2C-1E44-4D21-9C52-C090EA6F9200}"/>
              </a:ext>
            </a:extLst>
          </p:cNvPr>
          <p:cNvSpPr/>
          <p:nvPr/>
        </p:nvSpPr>
        <p:spPr>
          <a:xfrm>
            <a:off x="1297039" y="1478157"/>
            <a:ext cx="9740776" cy="502646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1E5FA26-B23F-41A7-A651-09BEC3FE268D}"/>
              </a:ext>
            </a:extLst>
          </p:cNvPr>
          <p:cNvPicPr>
            <a:picLocks noChangeAspect="1"/>
          </p:cNvPicPr>
          <p:nvPr/>
        </p:nvPicPr>
        <p:blipFill rotWithShape="1">
          <a:blip r:embed="rId4">
            <a:extLst>
              <a:ext uri="{28A0092B-C50C-407E-A947-70E740481C1C}">
                <a14:useLocalDpi xmlns:a14="http://schemas.microsoft.com/office/drawing/2010/main" val="0"/>
              </a:ext>
            </a:extLst>
          </a:blip>
          <a:srcRect l="18908" t="24141" r="17816" b="5131"/>
          <a:stretch/>
        </p:blipFill>
        <p:spPr>
          <a:xfrm>
            <a:off x="1442434" y="1617887"/>
            <a:ext cx="9452527" cy="4731836"/>
          </a:xfrm>
          <a:prstGeom prst="rect">
            <a:avLst/>
          </a:prstGeom>
        </p:spPr>
      </p:pic>
    </p:spTree>
    <p:extLst>
      <p:ext uri="{BB962C8B-B14F-4D97-AF65-F5344CB8AC3E}">
        <p14:creationId xmlns:p14="http://schemas.microsoft.com/office/powerpoint/2010/main" val="306766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AB890-0019-4B00-9A0F-BB5609485FDC}"/>
              </a:ext>
            </a:extLst>
          </p:cNvPr>
          <p:cNvSpPr/>
          <p:nvPr/>
        </p:nvSpPr>
        <p:spPr>
          <a:xfrm>
            <a:off x="0" y="0"/>
            <a:ext cx="10325099" cy="6858000"/>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E15F7FE-B760-4F7C-A151-07F1F1CAE829}"/>
              </a:ext>
            </a:extLst>
          </p:cNvPr>
          <p:cNvSpPr/>
          <p:nvPr/>
        </p:nvSpPr>
        <p:spPr>
          <a:xfrm>
            <a:off x="-284922" y="384314"/>
            <a:ext cx="2842592"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AGENDA</a:t>
            </a:r>
          </a:p>
        </p:txBody>
      </p:sp>
      <p:sp>
        <p:nvSpPr>
          <p:cNvPr id="5" name="Rectangle 4">
            <a:extLst>
              <a:ext uri="{FF2B5EF4-FFF2-40B4-BE49-F238E27FC236}">
                <a16:creationId xmlns:a16="http://schemas.microsoft.com/office/drawing/2014/main" id="{6A71354A-B23D-41FA-BC7E-27542B61DBBF}"/>
              </a:ext>
            </a:extLst>
          </p:cNvPr>
          <p:cNvSpPr/>
          <p:nvPr/>
        </p:nvSpPr>
        <p:spPr>
          <a:xfrm>
            <a:off x="5067649" y="758109"/>
            <a:ext cx="5257449"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Abstract &amp; Objective</a:t>
            </a:r>
            <a:endParaRPr lang="en-IN" sz="28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2AEAC394-ADA7-42C1-B312-B25B289BD9F4}"/>
              </a:ext>
            </a:extLst>
          </p:cNvPr>
          <p:cNvSpPr/>
          <p:nvPr/>
        </p:nvSpPr>
        <p:spPr>
          <a:xfrm>
            <a:off x="9977229" y="758109"/>
            <a:ext cx="695739"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12" name="Rectangle 11">
            <a:extLst>
              <a:ext uri="{FF2B5EF4-FFF2-40B4-BE49-F238E27FC236}">
                <a16:creationId xmlns:a16="http://schemas.microsoft.com/office/drawing/2014/main" id="{BFAC68C1-C379-44A0-A718-4CE2090CEF0A}"/>
              </a:ext>
            </a:extLst>
          </p:cNvPr>
          <p:cNvSpPr/>
          <p:nvPr/>
        </p:nvSpPr>
        <p:spPr>
          <a:xfrm>
            <a:off x="5074277" y="1811656"/>
            <a:ext cx="5244196"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Literature &amp; Existing Cons.</a:t>
            </a:r>
            <a:endParaRPr lang="en-IN" sz="2800"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7F9653A6-743A-4351-A8DF-2F0389969F12}"/>
              </a:ext>
            </a:extLst>
          </p:cNvPr>
          <p:cNvSpPr/>
          <p:nvPr/>
        </p:nvSpPr>
        <p:spPr>
          <a:xfrm>
            <a:off x="9970604" y="1811656"/>
            <a:ext cx="695739"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14" name="Rectangle 13">
            <a:extLst>
              <a:ext uri="{FF2B5EF4-FFF2-40B4-BE49-F238E27FC236}">
                <a16:creationId xmlns:a16="http://schemas.microsoft.com/office/drawing/2014/main" id="{7EA51520-1842-4116-8037-9852495B1CC9}"/>
              </a:ext>
            </a:extLst>
          </p:cNvPr>
          <p:cNvSpPr/>
          <p:nvPr/>
        </p:nvSpPr>
        <p:spPr>
          <a:xfrm>
            <a:off x="5074277" y="2882560"/>
            <a:ext cx="5257450"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Proposed Work</a:t>
            </a:r>
            <a:endParaRPr lang="en-IN" sz="2800" dirty="0">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C69C6354-F0E5-44CE-AC12-E22BC2AC1B77}"/>
              </a:ext>
            </a:extLst>
          </p:cNvPr>
          <p:cNvSpPr/>
          <p:nvPr/>
        </p:nvSpPr>
        <p:spPr>
          <a:xfrm>
            <a:off x="9983857" y="2882560"/>
            <a:ext cx="695739"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16" name="Rectangle 15">
            <a:extLst>
              <a:ext uri="{FF2B5EF4-FFF2-40B4-BE49-F238E27FC236}">
                <a16:creationId xmlns:a16="http://schemas.microsoft.com/office/drawing/2014/main" id="{5D9AD3AE-685C-4110-BB37-1406AE6D4B1F}"/>
              </a:ext>
            </a:extLst>
          </p:cNvPr>
          <p:cNvSpPr/>
          <p:nvPr/>
        </p:nvSpPr>
        <p:spPr>
          <a:xfrm>
            <a:off x="5074277" y="4002370"/>
            <a:ext cx="5250824"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Modules Info. &amp; Requirements</a:t>
            </a:r>
            <a:endParaRPr lang="en-IN" sz="2800" dirty="0">
              <a:latin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B5DE6593-664E-4790-A4A7-F6ECC86C1E7F}"/>
              </a:ext>
            </a:extLst>
          </p:cNvPr>
          <p:cNvSpPr/>
          <p:nvPr/>
        </p:nvSpPr>
        <p:spPr>
          <a:xfrm>
            <a:off x="9977233" y="4002370"/>
            <a:ext cx="695738"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18" name="Rectangle 17">
            <a:extLst>
              <a:ext uri="{FF2B5EF4-FFF2-40B4-BE49-F238E27FC236}">
                <a16:creationId xmlns:a16="http://schemas.microsoft.com/office/drawing/2014/main" id="{59FCA166-6F56-49A4-9362-7591B62C7B42}"/>
              </a:ext>
            </a:extLst>
          </p:cNvPr>
          <p:cNvSpPr/>
          <p:nvPr/>
        </p:nvSpPr>
        <p:spPr>
          <a:xfrm>
            <a:off x="5074277" y="5067907"/>
            <a:ext cx="5217695"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Demo &amp; Paper Proof</a:t>
            </a:r>
            <a:endParaRPr lang="en-IN" sz="2800" dirty="0">
              <a:latin typeface="Times New Roman" panose="02020603050405020304" pitchFamily="18" charset="0"/>
              <a:cs typeface="Times New Roman" panose="02020603050405020304" pitchFamily="18" charset="0"/>
            </a:endParaRPr>
          </a:p>
        </p:txBody>
      </p:sp>
      <p:sp>
        <p:nvSpPr>
          <p:cNvPr id="19" name="Oval 18">
            <a:extLst>
              <a:ext uri="{FF2B5EF4-FFF2-40B4-BE49-F238E27FC236}">
                <a16:creationId xmlns:a16="http://schemas.microsoft.com/office/drawing/2014/main" id="{CA07E39C-95BA-43B9-947B-60EDE09E17DC}"/>
              </a:ext>
            </a:extLst>
          </p:cNvPr>
          <p:cNvSpPr/>
          <p:nvPr/>
        </p:nvSpPr>
        <p:spPr>
          <a:xfrm>
            <a:off x="10007915" y="5067907"/>
            <a:ext cx="631927"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IN" dirty="0"/>
          </a:p>
        </p:txBody>
      </p:sp>
      <p:sp>
        <p:nvSpPr>
          <p:cNvPr id="20" name="Rectangle 19">
            <a:extLst>
              <a:ext uri="{FF2B5EF4-FFF2-40B4-BE49-F238E27FC236}">
                <a16:creationId xmlns:a16="http://schemas.microsoft.com/office/drawing/2014/main" id="{AFA09930-6A3C-44B7-8EDD-44A30D5012BA}"/>
              </a:ext>
            </a:extLst>
          </p:cNvPr>
          <p:cNvSpPr/>
          <p:nvPr/>
        </p:nvSpPr>
        <p:spPr>
          <a:xfrm>
            <a:off x="5074278" y="6098736"/>
            <a:ext cx="5224322" cy="65713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21" name="Oval 20">
            <a:extLst>
              <a:ext uri="{FF2B5EF4-FFF2-40B4-BE49-F238E27FC236}">
                <a16:creationId xmlns:a16="http://schemas.microsoft.com/office/drawing/2014/main" id="{F8480FBF-EE58-48CF-8649-4E410E7AF805}"/>
              </a:ext>
            </a:extLst>
          </p:cNvPr>
          <p:cNvSpPr/>
          <p:nvPr/>
        </p:nvSpPr>
        <p:spPr>
          <a:xfrm>
            <a:off x="10014542" y="6098736"/>
            <a:ext cx="631927" cy="657133"/>
          </a:xfrm>
          <a:prstGeom prst="ellipse">
            <a:avLst/>
          </a:prstGeom>
          <a:solidFill>
            <a:srgbClr val="1A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en-IN" dirty="0"/>
          </a:p>
        </p:txBody>
      </p:sp>
      <p:sp>
        <p:nvSpPr>
          <p:cNvPr id="22" name="Rectangle 21">
            <a:extLst>
              <a:ext uri="{FF2B5EF4-FFF2-40B4-BE49-F238E27FC236}">
                <a16:creationId xmlns:a16="http://schemas.microsoft.com/office/drawing/2014/main" id="{5C58827F-892E-424F-AEAC-FD221ED3F02A}"/>
              </a:ext>
            </a:extLst>
          </p:cNvPr>
          <p:cNvSpPr/>
          <p:nvPr/>
        </p:nvSpPr>
        <p:spPr>
          <a:xfrm>
            <a:off x="12023762" y="-19876"/>
            <a:ext cx="174929" cy="6877876"/>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1028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grpId="0" nodeType="withEffect">
                                  <p:stCondLst>
                                    <p:cond delay="5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6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85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250"/>
                                        <p:tgtEl>
                                          <p:spTgt spid="17"/>
                                        </p:tgtEl>
                                      </p:cBhvr>
                                    </p:animEffect>
                                  </p:childTnLst>
                                </p:cTn>
                              </p:par>
                              <p:par>
                                <p:cTn id="30" presetID="10" presetClass="entr" presetSubtype="0" fill="hold" grpId="0" nodeType="withEffect">
                                  <p:stCondLst>
                                    <p:cond delay="9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10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250"/>
                                        <p:tgtEl>
                                          <p:spTgt spid="19"/>
                                        </p:tgtEl>
                                      </p:cBhvr>
                                    </p:animEffect>
                                  </p:childTnLst>
                                </p:cTn>
                              </p:par>
                              <p:par>
                                <p:cTn id="36" presetID="10" presetClass="entr" presetSubtype="0" fill="hold" grpId="0" nodeType="withEffect">
                                  <p:stCondLst>
                                    <p:cond delay="115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250"/>
                                        <p:tgtEl>
                                          <p:spTgt spid="21"/>
                                        </p:tgtEl>
                                      </p:cBhvr>
                                    </p:animEffect>
                                  </p:childTnLst>
                                </p:cTn>
                              </p:par>
                              <p:par>
                                <p:cTn id="42" presetID="10" presetClass="entr" presetSubtype="0" fill="hold" grpId="0" nodeType="withEffect">
                                  <p:stCondLst>
                                    <p:cond delay="13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3"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29028"/>
            <a:ext cx="12192001"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3324DCD6-C45B-49BC-9242-4D33B895C51C}"/>
              </a:ext>
            </a:extLst>
          </p:cNvPr>
          <p:cNvSpPr/>
          <p:nvPr/>
        </p:nvSpPr>
        <p:spPr>
          <a:xfrm>
            <a:off x="6456608" y="801711"/>
            <a:ext cx="5044226" cy="525457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4" name="Picture 3">
            <a:extLst>
              <a:ext uri="{FF2B5EF4-FFF2-40B4-BE49-F238E27FC236}">
                <a16:creationId xmlns:a16="http://schemas.microsoft.com/office/drawing/2014/main" id="{D411C3CA-1123-4B2E-8DC9-8F2179673E4C}"/>
              </a:ext>
            </a:extLst>
          </p:cNvPr>
          <p:cNvPicPr>
            <a:picLocks noChangeAspect="1"/>
          </p:cNvPicPr>
          <p:nvPr/>
        </p:nvPicPr>
        <p:blipFill rotWithShape="1">
          <a:blip r:embed="rId2">
            <a:extLst>
              <a:ext uri="{28A0092B-C50C-407E-A947-70E740481C1C}">
                <a14:useLocalDpi xmlns:a14="http://schemas.microsoft.com/office/drawing/2010/main" val="0"/>
              </a:ext>
            </a:extLst>
          </a:blip>
          <a:srcRect l="24507" t="17449" r="26796" b="5894"/>
          <a:stretch/>
        </p:blipFill>
        <p:spPr>
          <a:xfrm>
            <a:off x="691166" y="801710"/>
            <a:ext cx="4790941" cy="5254580"/>
          </a:xfrm>
          <a:prstGeom prst="rect">
            <a:avLst/>
          </a:prstGeom>
        </p:spPr>
      </p:pic>
      <p:sp>
        <p:nvSpPr>
          <p:cNvPr id="11" name="TextBox 10">
            <a:extLst>
              <a:ext uri="{FF2B5EF4-FFF2-40B4-BE49-F238E27FC236}">
                <a16:creationId xmlns:a16="http://schemas.microsoft.com/office/drawing/2014/main" id="{E565BE2E-B84F-4A87-A9FD-97AC3D1BB438}"/>
              </a:ext>
            </a:extLst>
          </p:cNvPr>
          <p:cNvSpPr txBox="1"/>
          <p:nvPr/>
        </p:nvSpPr>
        <p:spPr>
          <a:xfrm>
            <a:off x="859136" y="6339275"/>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PAPER PUBLISHED COPY</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63FA5FF-0234-475A-BED7-55BAD2325804}"/>
              </a:ext>
            </a:extLst>
          </p:cNvPr>
          <p:cNvSpPr txBox="1"/>
          <p:nvPr/>
        </p:nvSpPr>
        <p:spPr>
          <a:xfrm>
            <a:off x="6521003" y="953036"/>
            <a:ext cx="4928316" cy="3139321"/>
          </a:xfrm>
          <a:prstGeom prst="rect">
            <a:avLst/>
          </a:prstGeom>
          <a:noFill/>
          <a:ln>
            <a:noFill/>
          </a:ln>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Title: </a:t>
            </a:r>
            <a:r>
              <a:rPr lang="en-US" dirty="0">
                <a:latin typeface="Times New Roman" panose="02020603050405020304" pitchFamily="18" charset="0"/>
                <a:cs typeface="Times New Roman" panose="02020603050405020304" pitchFamily="18" charset="0"/>
              </a:rPr>
              <a:t>(IJETCSE) International Journal of emerging technology in computer science and electronics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About: </a:t>
            </a:r>
            <a:r>
              <a:rPr lang="en-IN" dirty="0">
                <a:latin typeface="Times New Roman" panose="02020603050405020304" pitchFamily="18" charset="0"/>
                <a:cs typeface="Times New Roman" panose="02020603050405020304" pitchFamily="18" charset="0"/>
              </a:rPr>
              <a:t>IJETCSE is Indexed to large no. of Academic/ Research Databases. The main aim of IJETCSE is to publish the quality and innovative research articles after the peer reviewed.</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Impact Factor: </a:t>
            </a:r>
            <a:r>
              <a:rPr lang="en-IN" dirty="0"/>
              <a:t>4.780</a:t>
            </a:r>
            <a:r>
              <a:rPr lang="en-US"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Email Id</a:t>
            </a:r>
            <a:r>
              <a:rPr lang="en-US" dirty="0">
                <a:latin typeface="Times New Roman" panose="02020603050405020304" pitchFamily="18" charset="0"/>
                <a:cs typeface="Times New Roman" panose="02020603050405020304" pitchFamily="18" charset="0"/>
              </a:rPr>
              <a:t>:</a:t>
            </a:r>
            <a:r>
              <a:rPr lang="en-IN" dirty="0"/>
              <a:t> ijetcse@gmail.com</a:t>
            </a:r>
          </a:p>
        </p:txBody>
      </p:sp>
      <p:sp>
        <p:nvSpPr>
          <p:cNvPr id="13" name="TextBox 12">
            <a:extLst>
              <a:ext uri="{FF2B5EF4-FFF2-40B4-BE49-F238E27FC236}">
                <a16:creationId xmlns:a16="http://schemas.microsoft.com/office/drawing/2014/main" id="{A2B99F7C-99E5-44A8-BB07-AF320565FB06}"/>
              </a:ext>
            </a:extLst>
          </p:cNvPr>
          <p:cNvSpPr txBox="1"/>
          <p:nvPr/>
        </p:nvSpPr>
        <p:spPr>
          <a:xfrm>
            <a:off x="6802863" y="6310647"/>
            <a:ext cx="4351716" cy="369332"/>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ABOUT JOURNAL</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359D724-06BB-4C65-80C2-20BEF87A458B}"/>
              </a:ext>
            </a:extLst>
          </p:cNvPr>
          <p:cNvPicPr>
            <a:picLocks noChangeAspect="1"/>
          </p:cNvPicPr>
          <p:nvPr/>
        </p:nvPicPr>
        <p:blipFill rotWithShape="1">
          <a:blip r:embed="rId3">
            <a:extLst>
              <a:ext uri="{28A0092B-C50C-407E-A947-70E740481C1C}">
                <a14:useLocalDpi xmlns:a14="http://schemas.microsoft.com/office/drawing/2010/main" val="0"/>
              </a:ext>
            </a:extLst>
          </a:blip>
          <a:srcRect l="12781" t="35298" r="13697" b="13879"/>
          <a:stretch/>
        </p:blipFill>
        <p:spPr>
          <a:xfrm>
            <a:off x="6456607" y="4243682"/>
            <a:ext cx="5044227" cy="1812608"/>
          </a:xfrm>
          <a:prstGeom prst="rect">
            <a:avLst/>
          </a:prstGeom>
        </p:spPr>
      </p:pic>
    </p:spTree>
    <p:extLst>
      <p:ext uri="{BB962C8B-B14F-4D97-AF65-F5344CB8AC3E}">
        <p14:creationId xmlns:p14="http://schemas.microsoft.com/office/powerpoint/2010/main" val="403725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1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P spid="5"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7722354"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36874" y="1500533"/>
            <a:ext cx="10740579" cy="5116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194770" y="358295"/>
            <a:ext cx="3903886"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REFERENCES</a:t>
            </a:r>
          </a:p>
        </p:txBody>
      </p:sp>
      <p:sp>
        <p:nvSpPr>
          <p:cNvPr id="26" name="Rectangle 25">
            <a:extLst>
              <a:ext uri="{FF2B5EF4-FFF2-40B4-BE49-F238E27FC236}">
                <a16:creationId xmlns:a16="http://schemas.microsoft.com/office/drawing/2014/main" id="{77F02F41-35D0-4A53-B43F-FE5DC7154A26}"/>
              </a:ext>
            </a:extLst>
          </p:cNvPr>
          <p:cNvSpPr/>
          <p:nvPr/>
        </p:nvSpPr>
        <p:spPr>
          <a:xfrm>
            <a:off x="-4690" y="1509316"/>
            <a:ext cx="203200" cy="510659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245734" y="1500533"/>
            <a:ext cx="10631719" cy="5115311"/>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Shaikh Abdul Hannan, A.V. Mane, R. R. </a:t>
            </a:r>
            <a:r>
              <a:rPr lang="en-IN" sz="2000" dirty="0" err="1">
                <a:latin typeface="Times New Roman" panose="02020603050405020304" pitchFamily="18" charset="0"/>
                <a:cs typeface="Times New Roman" panose="02020603050405020304" pitchFamily="18" charset="0"/>
              </a:rPr>
              <a:t>Manza</a:t>
            </a:r>
            <a:r>
              <a:rPr lang="en-IN" sz="2000" dirty="0">
                <a:latin typeface="Times New Roman" panose="02020603050405020304" pitchFamily="18" charset="0"/>
                <a:cs typeface="Times New Roman" panose="02020603050405020304" pitchFamily="18" charset="0"/>
              </a:rPr>
              <a:t>, and R. J. Ramteke, Dec 2010, “Prediction of Heart Disease Medical Prescription using Radial Basis Function”, IEEE International Conference on Computational Intelligence and Computing Research (ICCIC)</a:t>
            </a:r>
          </a:p>
          <a:p>
            <a:pPr marL="342900" indent="-342900">
              <a:lnSpc>
                <a:spcPct val="150000"/>
              </a:lnSpc>
              <a:buClr>
                <a:srgbClr val="1A9292"/>
              </a:buClr>
              <a:buFont typeface="Wingdings" panose="05000000000000000000" pitchFamily="2" charset="2"/>
              <a:buChar char="§"/>
            </a:pPr>
            <a:r>
              <a:rPr lang="en-IN" sz="2000" dirty="0" err="1">
                <a:latin typeface="Times New Roman" panose="02020603050405020304" pitchFamily="18" charset="0"/>
                <a:cs typeface="Times New Roman" panose="02020603050405020304" pitchFamily="18" charset="0"/>
              </a:rPr>
              <a:t>Mrudula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Gudadhe</a:t>
            </a:r>
            <a:r>
              <a:rPr lang="en-IN" sz="2000" dirty="0">
                <a:latin typeface="Times New Roman" panose="02020603050405020304" pitchFamily="18" charset="0"/>
                <a:cs typeface="Times New Roman" panose="02020603050405020304" pitchFamily="18" charset="0"/>
              </a:rPr>
              <a:t>, Kapil </a:t>
            </a:r>
            <a:r>
              <a:rPr lang="en-IN" sz="2000" dirty="0" err="1">
                <a:latin typeface="Times New Roman" panose="02020603050405020304" pitchFamily="18" charset="0"/>
                <a:cs typeface="Times New Roman" panose="02020603050405020304" pitchFamily="18" charset="0"/>
              </a:rPr>
              <a:t>Wankhade</a:t>
            </a:r>
            <a:r>
              <a:rPr lang="en-IN" sz="2000" dirty="0">
                <a:latin typeface="Times New Roman" panose="02020603050405020304" pitchFamily="18" charset="0"/>
                <a:cs typeface="Times New Roman" panose="02020603050405020304" pitchFamily="18" charset="0"/>
              </a:rPr>
              <a:t>, and Snehlata </a:t>
            </a:r>
            <a:r>
              <a:rPr lang="en-IN" sz="2000" dirty="0" err="1">
                <a:latin typeface="Times New Roman" panose="02020603050405020304" pitchFamily="18" charset="0"/>
                <a:cs typeface="Times New Roman" panose="02020603050405020304" pitchFamily="18" charset="0"/>
              </a:rPr>
              <a:t>Dongre</a:t>
            </a:r>
            <a:r>
              <a:rPr lang="en-IN" sz="2000" dirty="0">
                <a:latin typeface="Times New Roman" panose="02020603050405020304" pitchFamily="18" charset="0"/>
                <a:cs typeface="Times New Roman" panose="02020603050405020304" pitchFamily="18" charset="0"/>
              </a:rPr>
              <a:t>, Sept 2010,“Decision Support System for Heart Disease Based on Support Vector Machine and Artificial Neural Network”, International Conference on Computer and Communication Technology (ICCCT),DOI:10.1109/ICCCT.2010.5640377, 17-19.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http://www.heart.org/HEARTORG/Conditions/HeartAttack/WarningSignsofa </a:t>
            </a:r>
            <a:r>
              <a:rPr lang="en-IN" sz="2000" dirty="0" err="1">
                <a:latin typeface="Times New Roman" panose="02020603050405020304" pitchFamily="18" charset="0"/>
                <a:cs typeface="Times New Roman" panose="02020603050405020304" pitchFamily="18" charset="0"/>
              </a:rPr>
              <a:t>HeartAttack</a:t>
            </a:r>
            <a:r>
              <a:rPr lang="en-IN" sz="2000" dirty="0">
                <a:latin typeface="Times New Roman" panose="02020603050405020304" pitchFamily="18" charset="0"/>
                <a:cs typeface="Times New Roman" panose="02020603050405020304" pitchFamily="18" charset="0"/>
              </a:rPr>
              <a:t>/Warning-Signs-of-aHeartAttack_UCM_002039_Article.jsp#.WNpKgPl97IU.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www.who.int/cardiovascular_diseases/en/. http://food.ndtv.com/health/world-heart-day-2015-heart-disease-in-india-is-agrowing-concern-ansari-1224160.</a:t>
            </a:r>
          </a:p>
        </p:txBody>
      </p:sp>
    </p:spTree>
    <p:extLst>
      <p:ext uri="{BB962C8B-B14F-4D97-AF65-F5344CB8AC3E}">
        <p14:creationId xmlns:p14="http://schemas.microsoft.com/office/powerpoint/2010/main" val="73721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7722354"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36874" y="2118300"/>
            <a:ext cx="10740579" cy="3494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194770" y="358295"/>
            <a:ext cx="3903886"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REFERENCES</a:t>
            </a:r>
          </a:p>
        </p:txBody>
      </p:sp>
      <p:sp>
        <p:nvSpPr>
          <p:cNvPr id="26" name="Rectangle 25">
            <a:extLst>
              <a:ext uri="{FF2B5EF4-FFF2-40B4-BE49-F238E27FC236}">
                <a16:creationId xmlns:a16="http://schemas.microsoft.com/office/drawing/2014/main" id="{77F02F41-35D0-4A53-B43F-FE5DC7154A26}"/>
              </a:ext>
            </a:extLst>
          </p:cNvPr>
          <p:cNvSpPr/>
          <p:nvPr/>
        </p:nvSpPr>
        <p:spPr>
          <a:xfrm>
            <a:off x="-4690" y="2125493"/>
            <a:ext cx="203200" cy="3487870"/>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245734" y="2111221"/>
            <a:ext cx="10631719" cy="3268652"/>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Wikipedia on cardiovascular diseases : https://en.wikipedia.org/wiki/Cardiovascular_disease.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AH Chen, SY Huang, PS Hong, CH Cheng, and EJ Lin,2011, “HDPS: Heart Disease Prediction System”, Computing in Cardiology, ISSN: 0276-6574, pp.557- 560.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Manpreet Singh, Levi Monteiro Martins, Patrick </a:t>
            </a:r>
            <a:r>
              <a:rPr lang="en-IN" sz="2000" dirty="0" err="1">
                <a:latin typeface="Times New Roman" panose="02020603050405020304" pitchFamily="18" charset="0"/>
                <a:cs typeface="Times New Roman" panose="02020603050405020304" pitchFamily="18" charset="0"/>
              </a:rPr>
              <a:t>Joanis</a:t>
            </a:r>
            <a:r>
              <a:rPr lang="en-IN" sz="2000" dirty="0">
                <a:latin typeface="Times New Roman" panose="02020603050405020304" pitchFamily="18" charset="0"/>
                <a:cs typeface="Times New Roman" panose="02020603050405020304" pitchFamily="18" charset="0"/>
              </a:rPr>
              <a:t>, and Vijay K. Mago,2016, “Building a Cardiovascular Disease Predictive Model using Structural Equation Model &amp; Fuzzy Cognitive Map”, IEEE International Conference on Fuzzy Systems (FUZZ), pp. 1377-1382.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Kaggle – A data set collection hub.</a:t>
            </a:r>
          </a:p>
        </p:txBody>
      </p:sp>
    </p:spTree>
    <p:extLst>
      <p:ext uri="{BB962C8B-B14F-4D97-AF65-F5344CB8AC3E}">
        <p14:creationId xmlns:p14="http://schemas.microsoft.com/office/powerpoint/2010/main" val="319433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91A282-B4FC-4BB8-9D24-BABFBEA338DC}"/>
              </a:ext>
            </a:extLst>
          </p:cNvPr>
          <p:cNvSpPr txBox="1"/>
          <p:nvPr/>
        </p:nvSpPr>
        <p:spPr>
          <a:xfrm>
            <a:off x="529389" y="493295"/>
            <a:ext cx="11225464" cy="517385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CONCLUSION:</a:t>
            </a:r>
          </a:p>
          <a:p>
            <a:endParaRPr lang="en-US"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system would drastically reduce the human effort, and it reduces the cost, time constraint in terms of human resources and expertise by increasing the diagnostic accuracy.</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current work generally helps to open up a new research area. </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models that we used to predict the disease based on user symptoms can be further extended by considering different types of issues/diseases. </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There are many possible improvements that can be explored to improve the scalability and accuracy of the prediction system. </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Currently we have developed a generalized system. In future we can use these intelligent systems with different data sets containing different symptoms and diseases to train the model. </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performance and the accuracy of the health care can be improved significantly by handling numerous class labels, data sets in the prediction process. </a:t>
            </a:r>
          </a:p>
        </p:txBody>
      </p:sp>
    </p:spTree>
    <p:extLst>
      <p:ext uri="{BB962C8B-B14F-4D97-AF65-F5344CB8AC3E}">
        <p14:creationId xmlns:p14="http://schemas.microsoft.com/office/powerpoint/2010/main" val="2986247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CAD1C9F-9DE2-4869-9AB6-75AA69D62D16}"/>
              </a:ext>
            </a:extLst>
          </p:cNvPr>
          <p:cNvSpPr>
            <a:spLocks/>
          </p:cNvSpPr>
          <p:nvPr/>
        </p:nvSpPr>
        <p:spPr bwMode="auto">
          <a:xfrm>
            <a:off x="-1" y="-1"/>
            <a:ext cx="7474227" cy="6957391"/>
          </a:xfrm>
          <a:prstGeom prst="rect">
            <a:avLst/>
          </a:prstGeom>
          <a:gradFill rotWithShape="0">
            <a:gsLst>
              <a:gs pos="0">
                <a:srgbClr val="4AE060">
                  <a:alpha val="16576"/>
                </a:srgbClr>
              </a:gs>
              <a:gs pos="100000">
                <a:srgbClr val="3EA8CA">
                  <a:alpha val="16576"/>
                </a:srgbClr>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2" name="Rectangle: Rounded Corners 1">
            <a:extLst>
              <a:ext uri="{FF2B5EF4-FFF2-40B4-BE49-F238E27FC236}">
                <a16:creationId xmlns:a16="http://schemas.microsoft.com/office/drawing/2014/main" id="{75E85FF7-6C9E-45D3-8DCF-522189C54AF0}"/>
              </a:ext>
            </a:extLst>
          </p:cNvPr>
          <p:cNvSpPr/>
          <p:nvPr/>
        </p:nvSpPr>
        <p:spPr>
          <a:xfrm>
            <a:off x="-284921" y="384314"/>
            <a:ext cx="2286000"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TEAM</a:t>
            </a:r>
          </a:p>
        </p:txBody>
      </p:sp>
      <p:sp>
        <p:nvSpPr>
          <p:cNvPr id="3" name="Rectangle: Rounded Corners 2">
            <a:extLst>
              <a:ext uri="{FF2B5EF4-FFF2-40B4-BE49-F238E27FC236}">
                <a16:creationId xmlns:a16="http://schemas.microsoft.com/office/drawing/2014/main" id="{11942CAB-0561-494F-A114-05A898FC6F34}"/>
              </a:ext>
            </a:extLst>
          </p:cNvPr>
          <p:cNvSpPr/>
          <p:nvPr/>
        </p:nvSpPr>
        <p:spPr>
          <a:xfrm>
            <a:off x="351180" y="2266122"/>
            <a:ext cx="6645968" cy="1391477"/>
          </a:xfrm>
          <a:prstGeom prst="roundRect">
            <a:avLst>
              <a:gd name="adj" fmla="val 10775"/>
            </a:avLst>
          </a:prstGeom>
          <a:solidFill>
            <a:schemeClr val="lt1"/>
          </a:solidFill>
          <a:ln w="76200">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800" b="1" dirty="0">
                <a:gradFill>
                  <a:gsLst>
                    <a:gs pos="0">
                      <a:srgbClr val="89E915"/>
                    </a:gs>
                    <a:gs pos="8000">
                      <a:srgbClr val="55ED67"/>
                    </a:gs>
                    <a:gs pos="61000">
                      <a:srgbClr val="1A9292"/>
                    </a:gs>
                  </a:gsLst>
                  <a:lin ang="2700000" scaled="1"/>
                </a:gradFill>
                <a:latin typeface="Times New Roman" panose="02020603050405020304" pitchFamily="18" charset="0"/>
                <a:cs typeface="Times New Roman" panose="02020603050405020304" pitchFamily="18" charset="0"/>
              </a:rPr>
              <a:t>Dr K Kartheeban (Guide)</a:t>
            </a:r>
          </a:p>
          <a:p>
            <a:pPr algn="r">
              <a:lnSpc>
                <a:spcPct val="150000"/>
              </a:lnSpc>
            </a:pPr>
            <a:r>
              <a:rPr lang="en-US" sz="2400" dirty="0">
                <a:gradFill>
                  <a:gsLst>
                    <a:gs pos="0">
                      <a:srgbClr val="89E915"/>
                    </a:gs>
                    <a:gs pos="8000">
                      <a:srgbClr val="55ED67"/>
                    </a:gs>
                    <a:gs pos="61000">
                      <a:srgbClr val="1A9292"/>
                    </a:gs>
                  </a:gsLst>
                  <a:lin ang="2700000" scaled="1"/>
                </a:gradFill>
                <a:latin typeface="Times New Roman" panose="02020603050405020304" pitchFamily="18" charset="0"/>
                <a:cs typeface="Times New Roman" panose="02020603050405020304" pitchFamily="18" charset="0"/>
              </a:rPr>
              <a:t>Associate Prof. - CSE</a:t>
            </a:r>
            <a:endParaRPr lang="en-US" sz="3000" dirty="0">
              <a:gradFill>
                <a:gsLst>
                  <a:gs pos="0">
                    <a:srgbClr val="89E915"/>
                  </a:gs>
                  <a:gs pos="8000">
                    <a:srgbClr val="55ED67"/>
                  </a:gs>
                  <a:gs pos="61000">
                    <a:srgbClr val="1A9292"/>
                  </a:gs>
                </a:gsLst>
                <a:lin ang="2700000" scaled="1"/>
              </a:gra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B643AEDA-AB4C-4B5E-8836-D25DB919A5D4}"/>
              </a:ext>
            </a:extLst>
          </p:cNvPr>
          <p:cNvSpPr/>
          <p:nvPr/>
        </p:nvSpPr>
        <p:spPr>
          <a:xfrm>
            <a:off x="351181" y="3783492"/>
            <a:ext cx="1832112" cy="1484246"/>
          </a:xfrm>
          <a:prstGeom prst="roundRect">
            <a:avLst>
              <a:gd name="adj" fmla="val 10131"/>
            </a:avLst>
          </a:prstGeom>
          <a:gradFill>
            <a:gsLst>
              <a:gs pos="0">
                <a:srgbClr val="89E915"/>
              </a:gs>
              <a:gs pos="8000">
                <a:srgbClr val="55ED67"/>
              </a:gs>
              <a:gs pos="61000">
                <a:srgbClr val="1A9292"/>
              </a:gs>
            </a:gsLst>
            <a:lin ang="2700000" scaled="1"/>
          </a:grad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b="1" dirty="0">
                <a:solidFill>
                  <a:schemeClr val="bg1"/>
                </a:solidFill>
                <a:latin typeface="Times New Roman" panose="02020603050405020304" pitchFamily="18" charset="0"/>
                <a:cs typeface="Times New Roman" panose="02020603050405020304" pitchFamily="18" charset="0"/>
              </a:rPr>
              <a:t>Malasree</a:t>
            </a:r>
          </a:p>
          <a:p>
            <a:pPr algn="r">
              <a:lnSpc>
                <a:spcPct val="150000"/>
              </a:lnSpc>
            </a:pPr>
            <a:r>
              <a:rPr lang="en-US" b="1" dirty="0">
                <a:solidFill>
                  <a:schemeClr val="bg1"/>
                </a:solidFill>
                <a:latin typeface="Times New Roman" panose="02020603050405020304" pitchFamily="18" charset="0"/>
                <a:cs typeface="Times New Roman" panose="02020603050405020304" pitchFamily="18" charset="0"/>
              </a:rPr>
              <a:t>IV-CSE-B</a:t>
            </a:r>
          </a:p>
        </p:txBody>
      </p:sp>
      <p:sp>
        <p:nvSpPr>
          <p:cNvPr id="9" name="Rectangle: Rounded Corners 8">
            <a:extLst>
              <a:ext uri="{FF2B5EF4-FFF2-40B4-BE49-F238E27FC236}">
                <a16:creationId xmlns:a16="http://schemas.microsoft.com/office/drawing/2014/main" id="{EC43F8C3-916E-43BC-A95E-5FEB83398A0D}"/>
              </a:ext>
            </a:extLst>
          </p:cNvPr>
          <p:cNvSpPr/>
          <p:nvPr/>
        </p:nvSpPr>
        <p:spPr>
          <a:xfrm>
            <a:off x="2428458" y="3783492"/>
            <a:ext cx="2034209" cy="1484246"/>
          </a:xfrm>
          <a:prstGeom prst="roundRect">
            <a:avLst>
              <a:gd name="adj" fmla="val 7452"/>
            </a:avLst>
          </a:prstGeom>
          <a:gradFill>
            <a:gsLst>
              <a:gs pos="0">
                <a:srgbClr val="89E915"/>
              </a:gs>
              <a:gs pos="8000">
                <a:srgbClr val="55ED67"/>
              </a:gs>
              <a:gs pos="61000">
                <a:srgbClr val="1A9292"/>
              </a:gs>
            </a:gsLst>
            <a:lin ang="2700000" scaled="1"/>
          </a:grad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b="1" dirty="0">
                <a:solidFill>
                  <a:schemeClr val="bg1"/>
                </a:solidFill>
                <a:latin typeface="Times New Roman" panose="02020603050405020304" pitchFamily="18" charset="0"/>
                <a:cs typeface="Times New Roman" panose="02020603050405020304" pitchFamily="18" charset="0"/>
              </a:rPr>
              <a:t>Nagalakshmi</a:t>
            </a:r>
          </a:p>
          <a:p>
            <a:pPr algn="r">
              <a:lnSpc>
                <a:spcPct val="150000"/>
              </a:lnSpc>
            </a:pPr>
            <a:r>
              <a:rPr lang="en-US" b="1" dirty="0">
                <a:solidFill>
                  <a:schemeClr val="bg1"/>
                </a:solidFill>
                <a:latin typeface="Times New Roman" panose="02020603050405020304" pitchFamily="18" charset="0"/>
                <a:cs typeface="Times New Roman" panose="02020603050405020304" pitchFamily="18" charset="0"/>
              </a:rPr>
              <a:t>IV-CSE-B</a:t>
            </a:r>
          </a:p>
        </p:txBody>
      </p:sp>
      <p:sp>
        <p:nvSpPr>
          <p:cNvPr id="10" name="Rectangle: Rounded Corners 9">
            <a:extLst>
              <a:ext uri="{FF2B5EF4-FFF2-40B4-BE49-F238E27FC236}">
                <a16:creationId xmlns:a16="http://schemas.microsoft.com/office/drawing/2014/main" id="{4E67D5E8-62AA-4587-88DE-81F8DA61AF32}"/>
              </a:ext>
            </a:extLst>
          </p:cNvPr>
          <p:cNvSpPr/>
          <p:nvPr/>
        </p:nvSpPr>
        <p:spPr>
          <a:xfrm>
            <a:off x="4707832" y="3783492"/>
            <a:ext cx="2256180" cy="1484246"/>
          </a:xfrm>
          <a:prstGeom prst="roundRect">
            <a:avLst>
              <a:gd name="adj" fmla="val 7452"/>
            </a:avLst>
          </a:prstGeom>
          <a:gradFill>
            <a:gsLst>
              <a:gs pos="0">
                <a:srgbClr val="89E915"/>
              </a:gs>
              <a:gs pos="8000">
                <a:srgbClr val="55ED67"/>
              </a:gs>
              <a:gs pos="61000">
                <a:srgbClr val="1A9292"/>
              </a:gs>
            </a:gsLst>
            <a:lin ang="2700000" scaled="1"/>
          </a:grad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b="1" dirty="0">
                <a:solidFill>
                  <a:schemeClr val="bg1"/>
                </a:solidFill>
                <a:latin typeface="Times New Roman" panose="02020603050405020304" pitchFamily="18" charset="0"/>
                <a:cs typeface="Times New Roman" panose="02020603050405020304" pitchFamily="18" charset="0"/>
              </a:rPr>
              <a:t>Vamshikrishna</a:t>
            </a:r>
          </a:p>
          <a:p>
            <a:pPr algn="r">
              <a:lnSpc>
                <a:spcPct val="150000"/>
              </a:lnSpc>
            </a:pPr>
            <a:r>
              <a:rPr lang="en-US" b="1" dirty="0">
                <a:solidFill>
                  <a:schemeClr val="bg1"/>
                </a:solidFill>
                <a:latin typeface="Times New Roman" panose="02020603050405020304" pitchFamily="18" charset="0"/>
                <a:cs typeface="Times New Roman" panose="02020603050405020304" pitchFamily="18" charset="0"/>
              </a:rPr>
              <a:t>IV-CSE-C</a:t>
            </a:r>
          </a:p>
        </p:txBody>
      </p:sp>
      <p:sp>
        <p:nvSpPr>
          <p:cNvPr id="11" name="Rectangle 10">
            <a:extLst>
              <a:ext uri="{FF2B5EF4-FFF2-40B4-BE49-F238E27FC236}">
                <a16:creationId xmlns:a16="http://schemas.microsoft.com/office/drawing/2014/main" id="{6028C953-AA61-4669-8F1B-6673C957B2D4}"/>
              </a:ext>
            </a:extLst>
          </p:cNvPr>
          <p:cNvSpPr/>
          <p:nvPr/>
        </p:nvSpPr>
        <p:spPr>
          <a:xfrm>
            <a:off x="7972035" y="2327762"/>
            <a:ext cx="3935910" cy="282178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504CB39B-0A5A-41A2-BA84-45E38252DFDB}"/>
              </a:ext>
            </a:extLst>
          </p:cNvPr>
          <p:cNvSpPr/>
          <p:nvPr/>
        </p:nvSpPr>
        <p:spPr>
          <a:xfrm>
            <a:off x="8163339" y="2500855"/>
            <a:ext cx="3564835" cy="2428954"/>
          </a:xfrm>
          <a:prstGeom prst="roundRect">
            <a:avLst>
              <a:gd name="adj" fmla="val 4482"/>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4800" dirty="0">
              <a:latin typeface="Arial Black" panose="020B0A04020102020204" pitchFamily="34" charset="0"/>
            </a:endParaRPr>
          </a:p>
        </p:txBody>
      </p:sp>
      <p:sp>
        <p:nvSpPr>
          <p:cNvPr id="14" name="TextBox 13">
            <a:extLst>
              <a:ext uri="{FF2B5EF4-FFF2-40B4-BE49-F238E27FC236}">
                <a16:creationId xmlns:a16="http://schemas.microsoft.com/office/drawing/2014/main" id="{3E1B7937-D8FC-4BBA-B873-2595A3FE68D5}"/>
              </a:ext>
            </a:extLst>
          </p:cNvPr>
          <p:cNvSpPr txBox="1"/>
          <p:nvPr/>
        </p:nvSpPr>
        <p:spPr>
          <a:xfrm>
            <a:off x="8290094" y="2615267"/>
            <a:ext cx="3299791" cy="2246769"/>
          </a:xfrm>
          <a:prstGeom prst="rect">
            <a:avLst/>
          </a:prstGeom>
          <a:noFill/>
        </p:spPr>
        <p:txBody>
          <a:bodyPr wrap="square" rtlCol="0">
            <a:spAutoFit/>
          </a:bodyPr>
          <a:lstStyle/>
          <a:p>
            <a:pPr algn="just"/>
            <a:r>
              <a:rPr lang="en-IN" sz="2800" dirty="0">
                <a:latin typeface="Times New Roman" panose="02020603050405020304" pitchFamily="18" charset="0"/>
                <a:cs typeface="Times New Roman" panose="02020603050405020304" pitchFamily="18" charset="0"/>
              </a:rPr>
              <a:t>“</a:t>
            </a:r>
            <a:r>
              <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Alone we can do so little, together we can do Wonders.”</a:t>
            </a:r>
          </a:p>
          <a:p>
            <a:pPr algn="just"/>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r"/>
            <a:r>
              <a:rPr lang="en-IN" sz="2800" dirty="0">
                <a:latin typeface="Times New Roman" panose="02020603050405020304" pitchFamily="18" charset="0"/>
                <a:cs typeface="Times New Roman" panose="02020603050405020304" pitchFamily="18" charset="0"/>
              </a:rPr>
              <a:t> </a:t>
            </a:r>
            <a:r>
              <a:rPr lang="en-IN" sz="2800" i="1" dirty="0">
                <a:latin typeface="Times New Roman" panose="02020603050405020304" pitchFamily="18" charset="0"/>
                <a:cs typeface="Times New Roman" panose="02020603050405020304" pitchFamily="18" charset="0"/>
              </a:rPr>
              <a:t>--Helen Keller</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85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12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9" grpId="0" animBg="1"/>
      <p:bldP spid="10" grpId="0" animBg="1"/>
      <p:bldP spid="11" grpId="0" animBg="1"/>
      <p:bldP spid="12"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7FC15-94BB-4D6D-8CA8-249748ECDB94}"/>
              </a:ext>
            </a:extLst>
          </p:cNvPr>
          <p:cNvSpPr/>
          <p:nvPr/>
        </p:nvSpPr>
        <p:spPr>
          <a:xfrm>
            <a:off x="0" y="-39756"/>
            <a:ext cx="121920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FAA1A697-F6B7-4E48-B1CD-1C527474C089}"/>
              </a:ext>
            </a:extLst>
          </p:cNvPr>
          <p:cNvSpPr/>
          <p:nvPr/>
        </p:nvSpPr>
        <p:spPr>
          <a:xfrm>
            <a:off x="2981739" y="1160826"/>
            <a:ext cx="9223513" cy="45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0C8AE991-9730-4C30-B749-29FD33F1F76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974494" y="1160826"/>
            <a:ext cx="4217505" cy="4562850"/>
          </a:xfrm>
          <a:prstGeom prst="rect">
            <a:avLst/>
          </a:prstGeom>
        </p:spPr>
      </p:pic>
      <p:sp>
        <p:nvSpPr>
          <p:cNvPr id="10" name="TextBox 9">
            <a:extLst>
              <a:ext uri="{FF2B5EF4-FFF2-40B4-BE49-F238E27FC236}">
                <a16:creationId xmlns:a16="http://schemas.microsoft.com/office/drawing/2014/main" id="{F5536B30-B196-42F7-87A9-936C7301C2CE}"/>
              </a:ext>
            </a:extLst>
          </p:cNvPr>
          <p:cNvSpPr txBox="1"/>
          <p:nvPr/>
        </p:nvSpPr>
        <p:spPr>
          <a:xfrm>
            <a:off x="3082787" y="2011522"/>
            <a:ext cx="4790659" cy="3046988"/>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Venue:</a:t>
            </a:r>
          </a:p>
          <a:p>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1"/>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Department of  Computer science</a:t>
            </a:r>
          </a:p>
          <a:p>
            <a:pPr lvl="1"/>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1"/>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Kalasalingam Academy of Research and Education</a:t>
            </a:r>
          </a:p>
          <a:p>
            <a:pPr lvl="1"/>
            <a:endParaRPr lang="en-US" sz="2400" dirty="0">
              <a:latin typeface="Times New Roman" panose="02020603050405020304" pitchFamily="18" charset="0"/>
              <a:cs typeface="Times New Roman" panose="02020603050405020304" pitchFamily="18" charset="0"/>
            </a:endParaRPr>
          </a:p>
          <a:p>
            <a:pPr lvl="1"/>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Krishnankoil, Tamilnadu</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080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7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a:extLst>
              <a:ext uri="{FF2B5EF4-FFF2-40B4-BE49-F238E27FC236}">
                <a16:creationId xmlns:a16="http://schemas.microsoft.com/office/drawing/2014/main" id="{8898689E-AC40-432D-AC7E-06F513EFBE82}"/>
              </a:ext>
            </a:extLst>
          </p:cNvPr>
          <p:cNvSpPr>
            <a:spLocks/>
          </p:cNvSpPr>
          <p:nvPr/>
        </p:nvSpPr>
        <p:spPr bwMode="auto">
          <a:xfrm>
            <a:off x="8731250" y="177800"/>
            <a:ext cx="6502400" cy="6502400"/>
          </a:xfrm>
          <a:prstGeom prst="ellipse">
            <a:avLst/>
          </a:prstGeom>
          <a:solidFill>
            <a:srgbClr val="C9DEEA">
              <a:alpha val="1749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7" name="Oval 3">
            <a:extLst>
              <a:ext uri="{FF2B5EF4-FFF2-40B4-BE49-F238E27FC236}">
                <a16:creationId xmlns:a16="http://schemas.microsoft.com/office/drawing/2014/main" id="{A882EAA6-F734-4EB5-84B3-B2A1D45B22B4}"/>
              </a:ext>
            </a:extLst>
          </p:cNvPr>
          <p:cNvSpPr>
            <a:spLocks/>
          </p:cNvSpPr>
          <p:nvPr/>
        </p:nvSpPr>
        <p:spPr bwMode="auto">
          <a:xfrm>
            <a:off x="9436894" y="883444"/>
            <a:ext cx="5090319" cy="5090319"/>
          </a:xfrm>
          <a:prstGeom prst="ellipse">
            <a:avLst/>
          </a:prstGeom>
          <a:solidFill>
            <a:srgbClr val="C9DEEA">
              <a:alpha val="1749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8" name="Oval 4">
            <a:extLst>
              <a:ext uri="{FF2B5EF4-FFF2-40B4-BE49-F238E27FC236}">
                <a16:creationId xmlns:a16="http://schemas.microsoft.com/office/drawing/2014/main" id="{D780FD5E-005D-43A7-90EF-2C061A7F1C10}"/>
              </a:ext>
            </a:extLst>
          </p:cNvPr>
          <p:cNvSpPr>
            <a:spLocks/>
          </p:cNvSpPr>
          <p:nvPr/>
        </p:nvSpPr>
        <p:spPr bwMode="auto">
          <a:xfrm>
            <a:off x="10183019" y="1629569"/>
            <a:ext cx="3598069" cy="3598069"/>
          </a:xfrm>
          <a:prstGeom prst="ellipse">
            <a:avLst/>
          </a:prstGeom>
          <a:solidFill>
            <a:srgbClr val="C9DEEA">
              <a:alpha val="1532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9" name="Oval 5">
            <a:extLst>
              <a:ext uri="{FF2B5EF4-FFF2-40B4-BE49-F238E27FC236}">
                <a16:creationId xmlns:a16="http://schemas.microsoft.com/office/drawing/2014/main" id="{F2C20288-7035-4F2A-88C4-E4B1276B5407}"/>
              </a:ext>
            </a:extLst>
          </p:cNvPr>
          <p:cNvSpPr>
            <a:spLocks/>
          </p:cNvSpPr>
          <p:nvPr/>
        </p:nvSpPr>
        <p:spPr bwMode="auto">
          <a:xfrm>
            <a:off x="10183019" y="1629569"/>
            <a:ext cx="3598069" cy="3598069"/>
          </a:xfrm>
          <a:prstGeom prst="ellipse">
            <a:avLst/>
          </a:prstGeom>
          <a:noFill/>
          <a:ln w="25400" cap="flat" cmpd="sng">
            <a:solidFill>
              <a:srgbClr val="C9DEEA">
                <a:alpha val="59743"/>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0" name="Oval 6">
            <a:extLst>
              <a:ext uri="{FF2B5EF4-FFF2-40B4-BE49-F238E27FC236}">
                <a16:creationId xmlns:a16="http://schemas.microsoft.com/office/drawing/2014/main" id="{3F3B804F-6800-4A0B-9651-3A26C7A853DD}"/>
              </a:ext>
            </a:extLst>
          </p:cNvPr>
          <p:cNvSpPr>
            <a:spLocks/>
          </p:cNvSpPr>
          <p:nvPr/>
        </p:nvSpPr>
        <p:spPr bwMode="auto">
          <a:xfrm>
            <a:off x="9436894" y="883444"/>
            <a:ext cx="5090319" cy="5090319"/>
          </a:xfrm>
          <a:prstGeom prst="ellipse">
            <a:avLst/>
          </a:prstGeom>
          <a:noFill/>
          <a:ln w="25400" cap="flat" cmpd="sng">
            <a:solidFill>
              <a:srgbClr val="C9DEEA">
                <a:alpha val="47369"/>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1" name="Oval 7">
            <a:extLst>
              <a:ext uri="{FF2B5EF4-FFF2-40B4-BE49-F238E27FC236}">
                <a16:creationId xmlns:a16="http://schemas.microsoft.com/office/drawing/2014/main" id="{B80900DD-C9B8-47D6-A800-C4BEAD106BDF}"/>
              </a:ext>
            </a:extLst>
          </p:cNvPr>
          <p:cNvSpPr>
            <a:spLocks/>
          </p:cNvSpPr>
          <p:nvPr/>
        </p:nvSpPr>
        <p:spPr bwMode="auto">
          <a:xfrm>
            <a:off x="8737600" y="184150"/>
            <a:ext cx="6488907" cy="6488907"/>
          </a:xfrm>
          <a:prstGeom prst="ellipse">
            <a:avLst/>
          </a:prstGeom>
          <a:noFill/>
          <a:ln w="25400" cap="flat" cmpd="sng">
            <a:solidFill>
              <a:srgbClr val="C9DEEA">
                <a:alpha val="18163"/>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4" name="Oval 10">
            <a:extLst>
              <a:ext uri="{FF2B5EF4-FFF2-40B4-BE49-F238E27FC236}">
                <a16:creationId xmlns:a16="http://schemas.microsoft.com/office/drawing/2014/main" id="{C12EB12B-37BE-4602-9C6D-F7FDA701CA77}"/>
              </a:ext>
            </a:extLst>
          </p:cNvPr>
          <p:cNvSpPr>
            <a:spLocks/>
          </p:cNvSpPr>
          <p:nvPr/>
        </p:nvSpPr>
        <p:spPr bwMode="auto">
          <a:xfrm>
            <a:off x="8863013" y="2315369"/>
            <a:ext cx="109538" cy="110331"/>
          </a:xfrm>
          <a:prstGeom prst="ellipse">
            <a:avLst/>
          </a:prstGeom>
          <a:solidFill>
            <a:srgbClr val="E4EDF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5" name="Oval 11">
            <a:extLst>
              <a:ext uri="{FF2B5EF4-FFF2-40B4-BE49-F238E27FC236}">
                <a16:creationId xmlns:a16="http://schemas.microsoft.com/office/drawing/2014/main" id="{2A183298-996C-4C35-9E05-780C9BDD366D}"/>
              </a:ext>
            </a:extLst>
          </p:cNvPr>
          <p:cNvSpPr>
            <a:spLocks/>
          </p:cNvSpPr>
          <p:nvPr/>
        </p:nvSpPr>
        <p:spPr bwMode="auto">
          <a:xfrm>
            <a:off x="10140950" y="3558382"/>
            <a:ext cx="110332" cy="110331"/>
          </a:xfrm>
          <a:prstGeom prst="ellipse">
            <a:avLst/>
          </a:prstGeom>
          <a:solidFill>
            <a:srgbClr val="D1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6" name="Oval 12">
            <a:extLst>
              <a:ext uri="{FF2B5EF4-FFF2-40B4-BE49-F238E27FC236}">
                <a16:creationId xmlns:a16="http://schemas.microsoft.com/office/drawing/2014/main" id="{E8D8C3D4-53B5-4E29-B947-6BF5C28F1FFB}"/>
              </a:ext>
            </a:extLst>
          </p:cNvPr>
          <p:cNvSpPr>
            <a:spLocks/>
          </p:cNvSpPr>
          <p:nvPr/>
        </p:nvSpPr>
        <p:spPr bwMode="auto">
          <a:xfrm>
            <a:off x="10268744" y="5301457"/>
            <a:ext cx="110331" cy="110331"/>
          </a:xfrm>
          <a:prstGeom prst="ellipse">
            <a:avLst/>
          </a:prstGeom>
          <a:solidFill>
            <a:srgbClr val="DAE3E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7" name="Oval 13">
            <a:extLst>
              <a:ext uri="{FF2B5EF4-FFF2-40B4-BE49-F238E27FC236}">
                <a16:creationId xmlns:a16="http://schemas.microsoft.com/office/drawing/2014/main" id="{B3356695-DD58-4161-9470-825A47CE2563}"/>
              </a:ext>
            </a:extLst>
          </p:cNvPr>
          <p:cNvSpPr>
            <a:spLocks/>
          </p:cNvSpPr>
          <p:nvPr/>
        </p:nvSpPr>
        <p:spPr bwMode="auto">
          <a:xfrm>
            <a:off x="10140950" y="1570038"/>
            <a:ext cx="110332" cy="109538"/>
          </a:xfrm>
          <a:prstGeom prst="ellipse">
            <a:avLst/>
          </a:prstGeom>
          <a:solidFill>
            <a:srgbClr val="DAE3E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1" name="Oval 17">
            <a:extLst>
              <a:ext uri="{FF2B5EF4-FFF2-40B4-BE49-F238E27FC236}">
                <a16:creationId xmlns:a16="http://schemas.microsoft.com/office/drawing/2014/main" id="{BE0FE2C5-DB19-4769-B7A6-557E783FB7E9}"/>
              </a:ext>
            </a:extLst>
          </p:cNvPr>
          <p:cNvSpPr>
            <a:spLocks/>
          </p:cNvSpPr>
          <p:nvPr/>
        </p:nvSpPr>
        <p:spPr bwMode="auto">
          <a:xfrm>
            <a:off x="9312275" y="2257425"/>
            <a:ext cx="635000" cy="63500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2" name="Oval 18">
            <a:extLst>
              <a:ext uri="{FF2B5EF4-FFF2-40B4-BE49-F238E27FC236}">
                <a16:creationId xmlns:a16="http://schemas.microsoft.com/office/drawing/2014/main" id="{4FF3484C-1555-4494-84DC-9A9F671B3A8B}"/>
              </a:ext>
            </a:extLst>
          </p:cNvPr>
          <p:cNvSpPr>
            <a:spLocks/>
          </p:cNvSpPr>
          <p:nvPr/>
        </p:nvSpPr>
        <p:spPr bwMode="auto">
          <a:xfrm>
            <a:off x="11322050" y="1524000"/>
            <a:ext cx="361950" cy="36195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3" name="Oval 19">
            <a:extLst>
              <a:ext uri="{FF2B5EF4-FFF2-40B4-BE49-F238E27FC236}">
                <a16:creationId xmlns:a16="http://schemas.microsoft.com/office/drawing/2014/main" id="{9E306729-33EB-495C-AD8D-8BC4DACEB279}"/>
              </a:ext>
            </a:extLst>
          </p:cNvPr>
          <p:cNvSpPr>
            <a:spLocks/>
          </p:cNvSpPr>
          <p:nvPr/>
        </p:nvSpPr>
        <p:spPr bwMode="auto">
          <a:xfrm>
            <a:off x="8806657" y="4451350"/>
            <a:ext cx="260350" cy="26035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4" name="Oval 20">
            <a:extLst>
              <a:ext uri="{FF2B5EF4-FFF2-40B4-BE49-F238E27FC236}">
                <a16:creationId xmlns:a16="http://schemas.microsoft.com/office/drawing/2014/main" id="{AFD94A3C-3331-42CB-8CD8-F8FF930730E5}"/>
              </a:ext>
            </a:extLst>
          </p:cNvPr>
          <p:cNvSpPr>
            <a:spLocks/>
          </p:cNvSpPr>
          <p:nvPr/>
        </p:nvSpPr>
        <p:spPr bwMode="auto">
          <a:xfrm>
            <a:off x="10951369" y="4766469"/>
            <a:ext cx="555625" cy="556419"/>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5" name="Oval 21">
            <a:extLst>
              <a:ext uri="{FF2B5EF4-FFF2-40B4-BE49-F238E27FC236}">
                <a16:creationId xmlns:a16="http://schemas.microsoft.com/office/drawing/2014/main" id="{B6AA3799-BF33-4E20-A773-9482AF8DEE74}"/>
              </a:ext>
            </a:extLst>
          </p:cNvPr>
          <p:cNvSpPr>
            <a:spLocks/>
          </p:cNvSpPr>
          <p:nvPr/>
        </p:nvSpPr>
        <p:spPr bwMode="auto">
          <a:xfrm>
            <a:off x="9687719" y="950913"/>
            <a:ext cx="186531" cy="186532"/>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24" name="Rectangle 23">
            <a:extLst>
              <a:ext uri="{FF2B5EF4-FFF2-40B4-BE49-F238E27FC236}">
                <a16:creationId xmlns:a16="http://schemas.microsoft.com/office/drawing/2014/main" id="{5B5F1157-6A1C-45CC-A5F3-247AB89E98CC}"/>
              </a:ext>
            </a:extLst>
          </p:cNvPr>
          <p:cNvSpPr>
            <a:spLocks/>
          </p:cNvSpPr>
          <p:nvPr/>
        </p:nvSpPr>
        <p:spPr bwMode="auto">
          <a:xfrm>
            <a:off x="761205" y="1295647"/>
            <a:ext cx="7762083" cy="5074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Healthcare is the maintenance or improvement of health via the prevention, diagnosis, and treatment of disease, illness, injury, and other physical and mental impairments in human beings.</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Health care is generally delivered by health professionals (providers or practitioners) in allied health fields.</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It includes work done in providing primary care, secondary care, and tertiary care, as well as in public health.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Sometimes, it might have happened so many times that you or someone yours need doctors help immediately, but they are not available due to some reason.</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At that time we need a online care and support.</a:t>
            </a:r>
          </a:p>
        </p:txBody>
      </p:sp>
      <p:sp>
        <p:nvSpPr>
          <p:cNvPr id="23" name="Rectangle: Rounded Corners 22">
            <a:extLst>
              <a:ext uri="{FF2B5EF4-FFF2-40B4-BE49-F238E27FC236}">
                <a16:creationId xmlns:a16="http://schemas.microsoft.com/office/drawing/2014/main" id="{DA0F754E-52B3-45FB-B455-5ED967F6C113}"/>
              </a:ext>
            </a:extLst>
          </p:cNvPr>
          <p:cNvSpPr/>
          <p:nvPr/>
        </p:nvSpPr>
        <p:spPr>
          <a:xfrm>
            <a:off x="-284922" y="384314"/>
            <a:ext cx="3396612"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ln w="19050">
                  <a:solidFill>
                    <a:schemeClr val="bg1"/>
                  </a:solidFill>
                </a:ln>
                <a:solidFill>
                  <a:schemeClr val="bg1"/>
                </a:solidFill>
                <a:latin typeface="Arial Black" panose="020B0A04020102020204" pitchFamily="34" charset="0"/>
              </a:rPr>
              <a:t>ABSTRACT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a:extLst>
              <a:ext uri="{FF2B5EF4-FFF2-40B4-BE49-F238E27FC236}">
                <a16:creationId xmlns:a16="http://schemas.microsoft.com/office/drawing/2014/main" id="{8898689E-AC40-432D-AC7E-06F513EFBE82}"/>
              </a:ext>
            </a:extLst>
          </p:cNvPr>
          <p:cNvSpPr>
            <a:spLocks/>
          </p:cNvSpPr>
          <p:nvPr/>
        </p:nvSpPr>
        <p:spPr bwMode="auto">
          <a:xfrm>
            <a:off x="8731250" y="177800"/>
            <a:ext cx="6502400" cy="6502400"/>
          </a:xfrm>
          <a:prstGeom prst="ellipse">
            <a:avLst/>
          </a:prstGeom>
          <a:solidFill>
            <a:srgbClr val="C9DEEA">
              <a:alpha val="1749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7" name="Oval 3">
            <a:extLst>
              <a:ext uri="{FF2B5EF4-FFF2-40B4-BE49-F238E27FC236}">
                <a16:creationId xmlns:a16="http://schemas.microsoft.com/office/drawing/2014/main" id="{A882EAA6-F734-4EB5-84B3-B2A1D45B22B4}"/>
              </a:ext>
            </a:extLst>
          </p:cNvPr>
          <p:cNvSpPr>
            <a:spLocks/>
          </p:cNvSpPr>
          <p:nvPr/>
        </p:nvSpPr>
        <p:spPr bwMode="auto">
          <a:xfrm>
            <a:off x="9436894" y="883444"/>
            <a:ext cx="5090319" cy="5090319"/>
          </a:xfrm>
          <a:prstGeom prst="ellipse">
            <a:avLst/>
          </a:prstGeom>
          <a:solidFill>
            <a:srgbClr val="C9DEEA">
              <a:alpha val="1749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8" name="Oval 4">
            <a:extLst>
              <a:ext uri="{FF2B5EF4-FFF2-40B4-BE49-F238E27FC236}">
                <a16:creationId xmlns:a16="http://schemas.microsoft.com/office/drawing/2014/main" id="{D780FD5E-005D-43A7-90EF-2C061A7F1C10}"/>
              </a:ext>
            </a:extLst>
          </p:cNvPr>
          <p:cNvSpPr>
            <a:spLocks/>
          </p:cNvSpPr>
          <p:nvPr/>
        </p:nvSpPr>
        <p:spPr bwMode="auto">
          <a:xfrm>
            <a:off x="10183019" y="1629569"/>
            <a:ext cx="3598069" cy="3598069"/>
          </a:xfrm>
          <a:prstGeom prst="ellipse">
            <a:avLst/>
          </a:prstGeom>
          <a:solidFill>
            <a:srgbClr val="C9DEEA">
              <a:alpha val="1532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49" name="Oval 5">
            <a:extLst>
              <a:ext uri="{FF2B5EF4-FFF2-40B4-BE49-F238E27FC236}">
                <a16:creationId xmlns:a16="http://schemas.microsoft.com/office/drawing/2014/main" id="{F2C20288-7035-4F2A-88C4-E4B1276B5407}"/>
              </a:ext>
            </a:extLst>
          </p:cNvPr>
          <p:cNvSpPr>
            <a:spLocks/>
          </p:cNvSpPr>
          <p:nvPr/>
        </p:nvSpPr>
        <p:spPr bwMode="auto">
          <a:xfrm>
            <a:off x="10183019" y="1629569"/>
            <a:ext cx="3598069" cy="3598069"/>
          </a:xfrm>
          <a:prstGeom prst="ellipse">
            <a:avLst/>
          </a:prstGeom>
          <a:noFill/>
          <a:ln w="25400" cap="flat" cmpd="sng">
            <a:solidFill>
              <a:srgbClr val="C9DEEA">
                <a:alpha val="59743"/>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0" name="Oval 6">
            <a:extLst>
              <a:ext uri="{FF2B5EF4-FFF2-40B4-BE49-F238E27FC236}">
                <a16:creationId xmlns:a16="http://schemas.microsoft.com/office/drawing/2014/main" id="{3F3B804F-6800-4A0B-9651-3A26C7A853DD}"/>
              </a:ext>
            </a:extLst>
          </p:cNvPr>
          <p:cNvSpPr>
            <a:spLocks/>
          </p:cNvSpPr>
          <p:nvPr/>
        </p:nvSpPr>
        <p:spPr bwMode="auto">
          <a:xfrm>
            <a:off x="9436894" y="883444"/>
            <a:ext cx="5090319" cy="5090319"/>
          </a:xfrm>
          <a:prstGeom prst="ellipse">
            <a:avLst/>
          </a:prstGeom>
          <a:noFill/>
          <a:ln w="25400" cap="flat" cmpd="sng">
            <a:solidFill>
              <a:srgbClr val="C9DEEA">
                <a:alpha val="47369"/>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1" name="Oval 7">
            <a:extLst>
              <a:ext uri="{FF2B5EF4-FFF2-40B4-BE49-F238E27FC236}">
                <a16:creationId xmlns:a16="http://schemas.microsoft.com/office/drawing/2014/main" id="{B80900DD-C9B8-47D6-A800-C4BEAD106BDF}"/>
              </a:ext>
            </a:extLst>
          </p:cNvPr>
          <p:cNvSpPr>
            <a:spLocks/>
          </p:cNvSpPr>
          <p:nvPr/>
        </p:nvSpPr>
        <p:spPr bwMode="auto">
          <a:xfrm>
            <a:off x="8737600" y="184150"/>
            <a:ext cx="6488907" cy="6488907"/>
          </a:xfrm>
          <a:prstGeom prst="ellipse">
            <a:avLst/>
          </a:prstGeom>
          <a:noFill/>
          <a:ln w="25400" cap="flat" cmpd="sng">
            <a:solidFill>
              <a:srgbClr val="C9DEEA">
                <a:alpha val="18163"/>
              </a:srgb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4" name="Oval 10">
            <a:extLst>
              <a:ext uri="{FF2B5EF4-FFF2-40B4-BE49-F238E27FC236}">
                <a16:creationId xmlns:a16="http://schemas.microsoft.com/office/drawing/2014/main" id="{C12EB12B-37BE-4602-9C6D-F7FDA701CA77}"/>
              </a:ext>
            </a:extLst>
          </p:cNvPr>
          <p:cNvSpPr>
            <a:spLocks/>
          </p:cNvSpPr>
          <p:nvPr/>
        </p:nvSpPr>
        <p:spPr bwMode="auto">
          <a:xfrm>
            <a:off x="8863013" y="2315369"/>
            <a:ext cx="109538" cy="110331"/>
          </a:xfrm>
          <a:prstGeom prst="ellipse">
            <a:avLst/>
          </a:prstGeom>
          <a:solidFill>
            <a:srgbClr val="E4EDF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5" name="Oval 11">
            <a:extLst>
              <a:ext uri="{FF2B5EF4-FFF2-40B4-BE49-F238E27FC236}">
                <a16:creationId xmlns:a16="http://schemas.microsoft.com/office/drawing/2014/main" id="{2A183298-996C-4C35-9E05-780C9BDD366D}"/>
              </a:ext>
            </a:extLst>
          </p:cNvPr>
          <p:cNvSpPr>
            <a:spLocks/>
          </p:cNvSpPr>
          <p:nvPr/>
        </p:nvSpPr>
        <p:spPr bwMode="auto">
          <a:xfrm>
            <a:off x="10140950" y="3558382"/>
            <a:ext cx="110332" cy="110331"/>
          </a:xfrm>
          <a:prstGeom prst="ellipse">
            <a:avLst/>
          </a:prstGeom>
          <a:solidFill>
            <a:srgbClr val="D1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6" name="Oval 12">
            <a:extLst>
              <a:ext uri="{FF2B5EF4-FFF2-40B4-BE49-F238E27FC236}">
                <a16:creationId xmlns:a16="http://schemas.microsoft.com/office/drawing/2014/main" id="{E8D8C3D4-53B5-4E29-B947-6BF5C28F1FFB}"/>
              </a:ext>
            </a:extLst>
          </p:cNvPr>
          <p:cNvSpPr>
            <a:spLocks/>
          </p:cNvSpPr>
          <p:nvPr/>
        </p:nvSpPr>
        <p:spPr bwMode="auto">
          <a:xfrm>
            <a:off x="10268744" y="5301457"/>
            <a:ext cx="110331" cy="110331"/>
          </a:xfrm>
          <a:prstGeom prst="ellipse">
            <a:avLst/>
          </a:prstGeom>
          <a:solidFill>
            <a:srgbClr val="DAE3E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57" name="Oval 13">
            <a:extLst>
              <a:ext uri="{FF2B5EF4-FFF2-40B4-BE49-F238E27FC236}">
                <a16:creationId xmlns:a16="http://schemas.microsoft.com/office/drawing/2014/main" id="{B3356695-DD58-4161-9470-825A47CE2563}"/>
              </a:ext>
            </a:extLst>
          </p:cNvPr>
          <p:cNvSpPr>
            <a:spLocks/>
          </p:cNvSpPr>
          <p:nvPr/>
        </p:nvSpPr>
        <p:spPr bwMode="auto">
          <a:xfrm>
            <a:off x="10140950" y="1570038"/>
            <a:ext cx="110332" cy="109538"/>
          </a:xfrm>
          <a:prstGeom prst="ellipse">
            <a:avLst/>
          </a:prstGeom>
          <a:solidFill>
            <a:srgbClr val="DAE3E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1" name="Oval 17">
            <a:extLst>
              <a:ext uri="{FF2B5EF4-FFF2-40B4-BE49-F238E27FC236}">
                <a16:creationId xmlns:a16="http://schemas.microsoft.com/office/drawing/2014/main" id="{BE0FE2C5-DB19-4769-B7A6-557E783FB7E9}"/>
              </a:ext>
            </a:extLst>
          </p:cNvPr>
          <p:cNvSpPr>
            <a:spLocks/>
          </p:cNvSpPr>
          <p:nvPr/>
        </p:nvSpPr>
        <p:spPr bwMode="auto">
          <a:xfrm>
            <a:off x="9312275" y="2257425"/>
            <a:ext cx="635000" cy="63500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2" name="Oval 18">
            <a:extLst>
              <a:ext uri="{FF2B5EF4-FFF2-40B4-BE49-F238E27FC236}">
                <a16:creationId xmlns:a16="http://schemas.microsoft.com/office/drawing/2014/main" id="{4FF3484C-1555-4494-84DC-9A9F671B3A8B}"/>
              </a:ext>
            </a:extLst>
          </p:cNvPr>
          <p:cNvSpPr>
            <a:spLocks/>
          </p:cNvSpPr>
          <p:nvPr/>
        </p:nvSpPr>
        <p:spPr bwMode="auto">
          <a:xfrm>
            <a:off x="11322050" y="1524000"/>
            <a:ext cx="361950" cy="36195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3" name="Oval 19">
            <a:extLst>
              <a:ext uri="{FF2B5EF4-FFF2-40B4-BE49-F238E27FC236}">
                <a16:creationId xmlns:a16="http://schemas.microsoft.com/office/drawing/2014/main" id="{9E306729-33EB-495C-AD8D-8BC4DACEB279}"/>
              </a:ext>
            </a:extLst>
          </p:cNvPr>
          <p:cNvSpPr>
            <a:spLocks/>
          </p:cNvSpPr>
          <p:nvPr/>
        </p:nvSpPr>
        <p:spPr bwMode="auto">
          <a:xfrm>
            <a:off x="8806657" y="4451350"/>
            <a:ext cx="260350" cy="260350"/>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4" name="Oval 20">
            <a:extLst>
              <a:ext uri="{FF2B5EF4-FFF2-40B4-BE49-F238E27FC236}">
                <a16:creationId xmlns:a16="http://schemas.microsoft.com/office/drawing/2014/main" id="{AFD94A3C-3331-42CB-8CD8-F8FF930730E5}"/>
              </a:ext>
            </a:extLst>
          </p:cNvPr>
          <p:cNvSpPr>
            <a:spLocks/>
          </p:cNvSpPr>
          <p:nvPr/>
        </p:nvSpPr>
        <p:spPr bwMode="auto">
          <a:xfrm>
            <a:off x="10951369" y="4766469"/>
            <a:ext cx="555625" cy="556419"/>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6165" name="Oval 21">
            <a:extLst>
              <a:ext uri="{FF2B5EF4-FFF2-40B4-BE49-F238E27FC236}">
                <a16:creationId xmlns:a16="http://schemas.microsoft.com/office/drawing/2014/main" id="{B6AA3799-BF33-4E20-A773-9482AF8DEE74}"/>
              </a:ext>
            </a:extLst>
          </p:cNvPr>
          <p:cNvSpPr>
            <a:spLocks/>
          </p:cNvSpPr>
          <p:nvPr/>
        </p:nvSpPr>
        <p:spPr bwMode="auto">
          <a:xfrm>
            <a:off x="9687719" y="950913"/>
            <a:ext cx="186531" cy="186532"/>
          </a:xfrm>
          <a:prstGeom prst="ellipse">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lvl1pPr>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1pPr>
            <a:lvl2pPr marL="742950" indent="-28575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2pPr>
            <a:lvl3pPr marL="11430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3pPr>
            <a:lvl4pPr marL="16002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4pPr>
            <a:lvl5pPr marL="2057400" indent="-228600">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5pPr>
            <a:lvl6pPr marL="25146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6pPr>
            <a:lvl7pPr marL="29718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7pPr>
            <a:lvl8pPr marL="34290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8pPr>
            <a:lvl9pPr marL="3886200" indent="-228600" defTabSz="825500" eaLnBrk="0" fontAlgn="base" hangingPunct="0">
              <a:spcBef>
                <a:spcPct val="0"/>
              </a:spcBef>
              <a:spcAft>
                <a:spcPct val="0"/>
              </a:spcAft>
              <a:defRPr sz="2400" baseline="50000">
                <a:solidFill>
                  <a:srgbClr val="222222"/>
                </a:solidFill>
                <a:latin typeface="Open Sans" panose="020B0606030504020204" charset="0"/>
                <a:ea typeface="Open Sans" panose="020B0606030504020204" charset="0"/>
                <a:cs typeface="Open Sans" panose="020B0606030504020204" charset="0"/>
                <a:sym typeface="Open Sans" panose="020B0606030504020204" charset="0"/>
              </a:defRPr>
            </a:lvl9pPr>
          </a:lstStyle>
          <a:p>
            <a:pPr algn="ctr" eaLnBrk="1"/>
            <a:endParaRPr lang="en-US" altLang="en-US" sz="1600" baseline="0">
              <a:solidFill>
                <a:srgbClr val="FFFFFF"/>
              </a:solidFill>
              <a:latin typeface="Helvetica Light" charset="0"/>
              <a:ea typeface="Helvetica Light" charset="0"/>
              <a:cs typeface="Helvetica Light" charset="0"/>
              <a:sym typeface="Helvetica Light" charset="0"/>
            </a:endParaRPr>
          </a:p>
        </p:txBody>
      </p:sp>
      <p:sp>
        <p:nvSpPr>
          <p:cNvPr id="23" name="Rectangle: Rounded Corners 22">
            <a:extLst>
              <a:ext uri="{FF2B5EF4-FFF2-40B4-BE49-F238E27FC236}">
                <a16:creationId xmlns:a16="http://schemas.microsoft.com/office/drawing/2014/main" id="{DA0F754E-52B3-45FB-B455-5ED967F6C113}"/>
              </a:ext>
            </a:extLst>
          </p:cNvPr>
          <p:cNvSpPr/>
          <p:nvPr/>
        </p:nvSpPr>
        <p:spPr>
          <a:xfrm>
            <a:off x="-284923" y="384314"/>
            <a:ext cx="3849758"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ln w="19050">
                  <a:solidFill>
                    <a:schemeClr val="bg1"/>
                  </a:solidFill>
                </a:ln>
                <a:solidFill>
                  <a:schemeClr val="bg1"/>
                </a:solidFill>
                <a:latin typeface="Arial Black" panose="020B0A04020102020204" pitchFamily="34" charset="0"/>
              </a:rPr>
              <a:t>OBJECTIVE</a:t>
            </a:r>
          </a:p>
        </p:txBody>
      </p:sp>
      <p:sp>
        <p:nvSpPr>
          <p:cNvPr id="19" name="Rectangle 18">
            <a:extLst>
              <a:ext uri="{FF2B5EF4-FFF2-40B4-BE49-F238E27FC236}">
                <a16:creationId xmlns:a16="http://schemas.microsoft.com/office/drawing/2014/main" id="{B961ECF5-A3B6-45CD-B1C5-EE3197F5A54D}"/>
              </a:ext>
            </a:extLst>
          </p:cNvPr>
          <p:cNvSpPr>
            <a:spLocks/>
          </p:cNvSpPr>
          <p:nvPr/>
        </p:nvSpPr>
        <p:spPr bwMode="auto">
          <a:xfrm>
            <a:off x="761205" y="1269143"/>
            <a:ext cx="7916070" cy="5535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So, we are proposing a system named the Healthcare Prediction system.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It is an end user support and online consultation project.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It allows users to get instant guidance on their health issues through an intelligent health care system online.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Here we are using the machine learning technique mainly the supervised learning techniques to make the system more intelligent.</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Initially, the system is fed with various symptoms and the disease or illness associated with those. </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Then it trains the model (mainly random forest model) on symptoms on dataset and tune its parameters.</a:t>
            </a:r>
          </a:p>
          <a:p>
            <a:pPr marL="342900" indent="-342900" algn="just">
              <a:lnSpc>
                <a:spcPct val="150000"/>
              </a:lnSpc>
              <a:buClr>
                <a:srgbClr val="2796A5"/>
              </a:buClr>
              <a:buSzPct val="100000"/>
              <a:buFont typeface="Wingdings" panose="05000000000000000000" pitchFamily="2" charset="2"/>
              <a:buChar char="§"/>
              <a:defRPr/>
            </a:pPr>
            <a:r>
              <a:rPr lang="en-IN" altLang="x-none" sz="2000" dirty="0">
                <a:latin typeface="Times New Roman" panose="02020603050405020304" pitchFamily="18" charset="0"/>
                <a:cs typeface="Times New Roman" panose="02020603050405020304" pitchFamily="18" charset="0"/>
              </a:rPr>
              <a:t>Finally the system allows user to share their symptoms and issues then it predict most accurate illness that associated.</a:t>
            </a:r>
          </a:p>
        </p:txBody>
      </p:sp>
    </p:spTree>
    <p:extLst>
      <p:ext uri="{BB962C8B-B14F-4D97-AF65-F5344CB8AC3E}">
        <p14:creationId xmlns:p14="http://schemas.microsoft.com/office/powerpoint/2010/main" val="6810865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248227" y="1584898"/>
            <a:ext cx="10740579" cy="4891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284922" y="384314"/>
            <a:ext cx="3536122"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LITERATURE</a:t>
            </a:r>
          </a:p>
        </p:txBody>
      </p:sp>
      <p:sp>
        <p:nvSpPr>
          <p:cNvPr id="26" name="Rectangle 25">
            <a:extLst>
              <a:ext uri="{FF2B5EF4-FFF2-40B4-BE49-F238E27FC236}">
                <a16:creationId xmlns:a16="http://schemas.microsoft.com/office/drawing/2014/main" id="{77F02F41-35D0-4A53-B43F-FE5DC7154A26}"/>
              </a:ext>
            </a:extLst>
          </p:cNvPr>
          <p:cNvSpPr/>
          <p:nvPr/>
        </p:nvSpPr>
        <p:spPr>
          <a:xfrm>
            <a:off x="11988807" y="1584898"/>
            <a:ext cx="203200" cy="488878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1335314" y="1663778"/>
            <a:ext cx="10522857" cy="5172570"/>
          </a:xfrm>
          <a:prstGeom prst="rect">
            <a:avLst/>
          </a:prstGeom>
          <a:noFill/>
        </p:spPr>
        <p:txBody>
          <a:bodyPr wrap="square" rtlCol="0">
            <a:spAutoFit/>
          </a:bodyPr>
          <a:lstStyle/>
          <a:p>
            <a:pPr marL="285750"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Combination data mining methods with new medical data to predicting outcome of Coronary Heart Disease – “</a:t>
            </a:r>
            <a:r>
              <a:rPr lang="en-IN" sz="2000" dirty="0" err="1">
                <a:latin typeface="Times New Roman" panose="02020603050405020304" pitchFamily="18" charset="0"/>
                <a:cs typeface="Times New Roman" panose="02020603050405020304" pitchFamily="18" charset="0"/>
              </a:rPr>
              <a:t>Yanwei</a:t>
            </a:r>
            <a:r>
              <a:rPr lang="en-IN" sz="2000" dirty="0">
                <a:latin typeface="Times New Roman" panose="02020603050405020304" pitchFamily="18" charset="0"/>
                <a:cs typeface="Times New Roman" panose="02020603050405020304" pitchFamily="18" charset="0"/>
              </a:rPr>
              <a:t> Xing, </a:t>
            </a:r>
            <a:r>
              <a:rPr lang="en-IN" sz="2000" dirty="0" err="1">
                <a:latin typeface="Times New Roman" panose="02020603050405020304" pitchFamily="18" charset="0"/>
                <a:cs typeface="Times New Roman" panose="02020603050405020304" pitchFamily="18" charset="0"/>
              </a:rPr>
              <a:t>Jie</a:t>
            </a:r>
            <a:r>
              <a:rPr lang="en-IN" sz="2000" dirty="0">
                <a:latin typeface="Times New Roman" panose="02020603050405020304" pitchFamily="18" charset="0"/>
                <a:cs typeface="Times New Roman" panose="02020603050405020304" pitchFamily="18" charset="0"/>
              </a:rPr>
              <a:t> Wang” , “</a:t>
            </a:r>
            <a:r>
              <a:rPr lang="en-IN" sz="2000" dirty="0" err="1">
                <a:latin typeface="Times New Roman" panose="02020603050405020304" pitchFamily="18" charset="0"/>
                <a:cs typeface="Times New Roman" panose="02020603050405020304" pitchFamily="18" charset="0"/>
              </a:rPr>
              <a:t>Zhihong</a:t>
            </a:r>
            <a:r>
              <a:rPr lang="en-IN" sz="2000" dirty="0">
                <a:latin typeface="Times New Roman" panose="02020603050405020304" pitchFamily="18" charset="0"/>
                <a:cs typeface="Times New Roman" panose="02020603050405020304" pitchFamily="18" charset="0"/>
              </a:rPr>
              <a:t> Zhao”:</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They started prediction on Coronary heart disease (CHD).</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 goal of this paper is to develop data mining algorithms for predicting survival of CHD patients based on 1000 cases.</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They used SVM as model to predict the CHD with an accuracy of 79.1%.</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They also tried using Neural networks which gives a poor accuracy than SVM.</a:t>
            </a:r>
          </a:p>
          <a:p>
            <a:pPr marL="285750"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An Incremental Decision Tree Learning Methodology Regarding Attributes in Medical Data Mining- “SAM CHAO”, “FAI WONG”:</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 this paper, they used </a:t>
            </a:r>
            <a:r>
              <a:rPr lang="en-IN" dirty="0" err="1">
                <a:latin typeface="Times New Roman" panose="02020603050405020304" pitchFamily="18" charset="0"/>
                <a:cs typeface="Times New Roman" panose="02020603050405020304" pitchFamily="18" charset="0"/>
              </a:rPr>
              <a:t>i+Learning</a:t>
            </a:r>
            <a:r>
              <a:rPr lang="en-IN" dirty="0">
                <a:latin typeface="Times New Roman" panose="02020603050405020304" pitchFamily="18" charset="0"/>
                <a:cs typeface="Times New Roman" panose="02020603050405020304" pitchFamily="18" charset="0"/>
              </a:rPr>
              <a:t> (Intelligent, Incremental and Interactive Learning) theory is proposed to complement the traditional incremental decision tree learning algorithms</a:t>
            </a:r>
          </a:p>
          <a:p>
            <a:pPr marL="742950" lvl="1" indent="-285750" algn="just">
              <a:lnSpc>
                <a:spcPct val="150000"/>
              </a:lnSpc>
              <a:buClr>
                <a:srgbClr val="1A9292"/>
              </a:buClr>
              <a:buFont typeface="Wingdings" panose="05000000000000000000" pitchFamily="2" charset="2"/>
              <a:buChar char="§"/>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507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1"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248227" y="2009351"/>
            <a:ext cx="10740579" cy="4042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284922" y="384314"/>
            <a:ext cx="3536122"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LITERATURE</a:t>
            </a:r>
          </a:p>
        </p:txBody>
      </p:sp>
      <p:sp>
        <p:nvSpPr>
          <p:cNvPr id="26" name="Rectangle 25">
            <a:extLst>
              <a:ext uri="{FF2B5EF4-FFF2-40B4-BE49-F238E27FC236}">
                <a16:creationId xmlns:a16="http://schemas.microsoft.com/office/drawing/2014/main" id="{77F02F41-35D0-4A53-B43F-FE5DC7154A26}"/>
              </a:ext>
            </a:extLst>
          </p:cNvPr>
          <p:cNvSpPr/>
          <p:nvPr/>
        </p:nvSpPr>
        <p:spPr>
          <a:xfrm>
            <a:off x="11988807" y="2009132"/>
            <a:ext cx="203200" cy="404032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1248227" y="2033336"/>
            <a:ext cx="10522857" cy="3914983"/>
          </a:xfrm>
          <a:prstGeom prst="rect">
            <a:avLst/>
          </a:prstGeom>
          <a:noFill/>
        </p:spPr>
        <p:txBody>
          <a:bodyPr wrap="square" rtlCol="0">
            <a:spAutoFit/>
          </a:bodyPr>
          <a:lstStyle/>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But, many researches have been reported that decision trees with incremental learning ability, which is able to address the learning task with a stream of training instances only.</a:t>
            </a:r>
          </a:p>
          <a:p>
            <a:pPr marL="285750"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APRIORI algorithm based medical data mining for frequent disease identification – Gitanjali:</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Here data mining is used to analyse a huge data from different perspectives and summarizing it into useful information. </a:t>
            </a:r>
          </a:p>
          <a:p>
            <a:pPr marL="742950" lvl="1" indent="-285750" algn="just">
              <a:lnSpc>
                <a:spcPct val="150000"/>
              </a:lnSpc>
              <a:buClr>
                <a:srgbClr val="1A9292"/>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 this paper, authors developed a method to identify frequency of diseases in particular geographical area at given time period with the aid of association rule based Apriori data mining technique.</a:t>
            </a:r>
          </a:p>
          <a:p>
            <a:pPr marL="285750" indent="-28575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Some researchers worked previously on predictive analytics in health care to predict the chronic kidney diseases using decision tree algorithm. (CSIT-2016 paper).</a:t>
            </a:r>
          </a:p>
        </p:txBody>
      </p:sp>
    </p:spTree>
    <p:extLst>
      <p:ext uri="{BB962C8B-B14F-4D97-AF65-F5344CB8AC3E}">
        <p14:creationId xmlns:p14="http://schemas.microsoft.com/office/powerpoint/2010/main" val="286726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F2E8EE-E9DD-433A-B41D-2FFFF2FCE361}"/>
              </a:ext>
            </a:extLst>
          </p:cNvPr>
          <p:cNvSpPr/>
          <p:nvPr/>
        </p:nvSpPr>
        <p:spPr>
          <a:xfrm>
            <a:off x="0" y="0"/>
            <a:ext cx="121920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8E8628E0-30F6-4D99-AABD-C38F6AE7E6B7}"/>
              </a:ext>
            </a:extLst>
          </p:cNvPr>
          <p:cNvSpPr/>
          <p:nvPr/>
        </p:nvSpPr>
        <p:spPr>
          <a:xfrm>
            <a:off x="-284922" y="384314"/>
            <a:ext cx="4419600" cy="887896"/>
          </a:xfrm>
          <a:prstGeom prst="roundRect">
            <a:avLst>
              <a:gd name="adj" fmla="val 31013"/>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gradFill>
                  <a:gsLst>
                    <a:gs pos="0">
                      <a:srgbClr val="89E915"/>
                    </a:gs>
                    <a:gs pos="8000">
                      <a:srgbClr val="55ED67"/>
                    </a:gs>
                    <a:gs pos="61000">
                      <a:srgbClr val="1A9292"/>
                    </a:gs>
                  </a:gsLst>
                  <a:lin ang="2700000" scaled="1"/>
                </a:gradFill>
                <a:latin typeface="Arial Black" panose="020B0A04020102020204" pitchFamily="34" charset="0"/>
              </a:rPr>
              <a:t>EXISTING CONS</a:t>
            </a:r>
          </a:p>
        </p:txBody>
      </p:sp>
      <p:sp>
        <p:nvSpPr>
          <p:cNvPr id="6" name="Rectangle 5">
            <a:extLst>
              <a:ext uri="{FF2B5EF4-FFF2-40B4-BE49-F238E27FC236}">
                <a16:creationId xmlns:a16="http://schemas.microsoft.com/office/drawing/2014/main" id="{4F3B72B0-757E-434B-A3A5-D13999181B56}"/>
              </a:ext>
            </a:extLst>
          </p:cNvPr>
          <p:cNvSpPr/>
          <p:nvPr/>
        </p:nvSpPr>
        <p:spPr>
          <a:xfrm>
            <a:off x="728869" y="1968973"/>
            <a:ext cx="5827735" cy="4191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F0799D8-5B34-454A-8117-79F6F8370F63}"/>
              </a:ext>
            </a:extLst>
          </p:cNvPr>
          <p:cNvSpPr txBox="1"/>
          <p:nvPr/>
        </p:nvSpPr>
        <p:spPr>
          <a:xfrm>
            <a:off x="873033" y="1968973"/>
            <a:ext cx="5539406" cy="4191981"/>
          </a:xfrm>
          <a:prstGeom prst="rect">
            <a:avLst/>
          </a:prstGeom>
          <a:noFill/>
        </p:spPr>
        <p:txBody>
          <a:bodyPr wrap="square" rtlCol="0">
            <a:spAutoFit/>
          </a:bodyPr>
          <a:lstStyle/>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system is not fully automated, it needs doctors for full diagnosis.</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We have to go to hospital for every small reason.</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Disease diagnosis time is more.</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User can’t discuss their illness to doctors immediately.</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User need to wait for doctor until doctor come.</a:t>
            </a:r>
          </a:p>
          <a:p>
            <a:pPr marL="342900" indent="-342900" algn="just">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ML models cannot have user friendly nature to use by user.</a:t>
            </a:r>
          </a:p>
        </p:txBody>
      </p:sp>
      <p:pic>
        <p:nvPicPr>
          <p:cNvPr id="10" name="Picture 9">
            <a:extLst>
              <a:ext uri="{FF2B5EF4-FFF2-40B4-BE49-F238E27FC236}">
                <a16:creationId xmlns:a16="http://schemas.microsoft.com/office/drawing/2014/main" id="{C19DAF29-29EB-4D07-8C95-DA5D74E410FC}"/>
              </a:ext>
            </a:extLst>
          </p:cNvPr>
          <p:cNvPicPr>
            <a:picLocks noChangeAspect="1"/>
          </p:cNvPicPr>
          <p:nvPr/>
        </p:nvPicPr>
        <p:blipFill rotWithShape="1">
          <a:blip r:embed="rId2">
            <a:extLst>
              <a:ext uri="{28A0092B-C50C-407E-A947-70E740481C1C}">
                <a14:useLocalDpi xmlns:a14="http://schemas.microsoft.com/office/drawing/2010/main" val="0"/>
              </a:ext>
            </a:extLst>
          </a:blip>
          <a:srcRect l="34057" t="36235" r="33514" b="30038"/>
          <a:stretch/>
        </p:blipFill>
        <p:spPr>
          <a:xfrm>
            <a:off x="7060186" y="2393588"/>
            <a:ext cx="4628232" cy="2700300"/>
          </a:xfrm>
          <a:prstGeom prst="rect">
            <a:avLst/>
          </a:prstGeom>
          <a:ln>
            <a:noFill/>
          </a:ln>
          <a:effectLst>
            <a:softEdge rad="112500"/>
          </a:effectLst>
        </p:spPr>
      </p:pic>
    </p:spTree>
    <p:extLst>
      <p:ext uri="{BB962C8B-B14F-4D97-AF65-F5344CB8AC3E}">
        <p14:creationId xmlns:p14="http://schemas.microsoft.com/office/powerpoint/2010/main" val="32382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0A8FC9-A526-422C-958E-A6B4C98F4B5D}"/>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r="26857"/>
          <a:stretch/>
        </p:blipFill>
        <p:spPr>
          <a:xfrm>
            <a:off x="1" y="0"/>
            <a:ext cx="7596554" cy="6858000"/>
          </a:xfrm>
          <a:prstGeom prst="rect">
            <a:avLst/>
          </a:prstGeom>
        </p:spPr>
      </p:pic>
      <p:sp>
        <p:nvSpPr>
          <p:cNvPr id="7" name="Rectangle 6">
            <a:extLst>
              <a:ext uri="{FF2B5EF4-FFF2-40B4-BE49-F238E27FC236}">
                <a16:creationId xmlns:a16="http://schemas.microsoft.com/office/drawing/2014/main" id="{CD16F63D-1CE5-461D-923E-A1ECB54431EA}"/>
              </a:ext>
            </a:extLst>
          </p:cNvPr>
          <p:cNvSpPr/>
          <p:nvPr/>
        </p:nvSpPr>
        <p:spPr>
          <a:xfrm>
            <a:off x="5469097" y="2717442"/>
            <a:ext cx="6601188" cy="1672101"/>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0D062099-4B96-4B9D-B21C-F7BC1ABC8865}"/>
              </a:ext>
            </a:extLst>
          </p:cNvPr>
          <p:cNvSpPr/>
          <p:nvPr/>
        </p:nvSpPr>
        <p:spPr>
          <a:xfrm>
            <a:off x="5615190" y="2808797"/>
            <a:ext cx="6336406" cy="1466989"/>
          </a:xfrm>
          <a:prstGeom prst="roundRect">
            <a:avLst>
              <a:gd name="adj" fmla="val 623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Arial Black" panose="020B0A04020102020204" pitchFamily="34" charset="0"/>
              </a:rPr>
              <a:t>PROPOSED WORK</a:t>
            </a:r>
            <a:endParaRPr lang="en-IN" sz="4800" dirty="0">
              <a:latin typeface="Arial Black" panose="020B0A04020102020204" pitchFamily="34" charset="0"/>
            </a:endParaRPr>
          </a:p>
        </p:txBody>
      </p:sp>
    </p:spTree>
    <p:extLst>
      <p:ext uri="{BB962C8B-B14F-4D97-AF65-F5344CB8AC3E}">
        <p14:creationId xmlns:p14="http://schemas.microsoft.com/office/powerpoint/2010/main" val="27740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E46F08-2B44-41FE-98C7-FBED6F8C3B5B}"/>
              </a:ext>
            </a:extLst>
          </p:cNvPr>
          <p:cNvSpPr/>
          <p:nvPr/>
        </p:nvSpPr>
        <p:spPr>
          <a:xfrm>
            <a:off x="7722354" y="0"/>
            <a:ext cx="4470400" cy="6887028"/>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A87517-EA9C-430C-90DB-73C506CA1344}"/>
              </a:ext>
            </a:extLst>
          </p:cNvPr>
          <p:cNvSpPr/>
          <p:nvPr/>
        </p:nvSpPr>
        <p:spPr>
          <a:xfrm>
            <a:off x="136874" y="1840535"/>
            <a:ext cx="10740579" cy="3844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5607DE91-7D1F-4EE6-B145-76D76762C6C8}"/>
              </a:ext>
            </a:extLst>
          </p:cNvPr>
          <p:cNvSpPr/>
          <p:nvPr/>
        </p:nvSpPr>
        <p:spPr>
          <a:xfrm>
            <a:off x="-194771" y="358295"/>
            <a:ext cx="4470399" cy="887896"/>
          </a:xfrm>
          <a:prstGeom prst="roundRect">
            <a:avLst>
              <a:gd name="adj" fmla="val 31013"/>
            </a:avLst>
          </a:prstGeom>
          <a:gradFill>
            <a:gsLst>
              <a:gs pos="0">
                <a:srgbClr val="89E915"/>
              </a:gs>
              <a:gs pos="8000">
                <a:srgbClr val="55ED67"/>
              </a:gs>
              <a:gs pos="61000">
                <a:srgbClr val="1A9292"/>
              </a:gs>
            </a:gsLst>
            <a:lin ang="27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bg1"/>
                </a:solidFill>
                <a:latin typeface="Arial Black" panose="020B0A04020102020204" pitchFamily="34" charset="0"/>
              </a:rPr>
              <a:t>PROPOSED WORK</a:t>
            </a:r>
          </a:p>
        </p:txBody>
      </p:sp>
      <p:sp>
        <p:nvSpPr>
          <p:cNvPr id="26" name="Rectangle 25">
            <a:extLst>
              <a:ext uri="{FF2B5EF4-FFF2-40B4-BE49-F238E27FC236}">
                <a16:creationId xmlns:a16="http://schemas.microsoft.com/office/drawing/2014/main" id="{77F02F41-35D0-4A53-B43F-FE5DC7154A26}"/>
              </a:ext>
            </a:extLst>
          </p:cNvPr>
          <p:cNvSpPr/>
          <p:nvPr/>
        </p:nvSpPr>
        <p:spPr>
          <a:xfrm>
            <a:off x="-4690" y="1848071"/>
            <a:ext cx="203200" cy="3836657"/>
          </a:xfrm>
          <a:prstGeom prst="rect">
            <a:avLst/>
          </a:prstGeom>
          <a:gradFill flip="none" rotWithShape="1">
            <a:gsLst>
              <a:gs pos="0">
                <a:srgbClr val="89E915"/>
              </a:gs>
              <a:gs pos="8000">
                <a:srgbClr val="55ED67"/>
              </a:gs>
              <a:gs pos="61000">
                <a:srgbClr val="1A929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AD2D424-8812-4DE2-90B7-A6D3742ECEB4}"/>
              </a:ext>
            </a:extLst>
          </p:cNvPr>
          <p:cNvSpPr txBox="1"/>
          <p:nvPr/>
        </p:nvSpPr>
        <p:spPr>
          <a:xfrm>
            <a:off x="245734" y="1892841"/>
            <a:ext cx="10522857" cy="3730317"/>
          </a:xfrm>
          <a:prstGeom prst="rect">
            <a:avLst/>
          </a:prstGeom>
          <a:noFill/>
        </p:spPr>
        <p:txBody>
          <a:bodyPr wrap="square" rtlCol="0">
            <a:spAutoFit/>
          </a:bodyPr>
          <a:lstStyle/>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Here we propose a system that allows users to get instant guidance on their health issues through an intelligent health care model online. (web application)</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machine learning model is fed with various symptoms and the disease or illness associated with it.</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front end interface allows user to share their symptoms and issues. </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It then processes user’s symptoms to check for various illness that could be associated with it.</a:t>
            </a:r>
          </a:p>
          <a:p>
            <a:pPr marL="342900" indent="-342900">
              <a:lnSpc>
                <a:spcPct val="150000"/>
              </a:lnSpc>
              <a:buClr>
                <a:srgbClr val="1A9292"/>
              </a:buCl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Here we use Random Forest a ensemble learning algorithm to predict the most accurate illness that could be associated with patient’s symptoms. </a:t>
            </a:r>
          </a:p>
        </p:txBody>
      </p:sp>
    </p:spTree>
    <p:extLst>
      <p:ext uri="{BB962C8B-B14F-4D97-AF65-F5344CB8AC3E}">
        <p14:creationId xmlns:p14="http://schemas.microsoft.com/office/powerpoint/2010/main" val="6628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1200</TotalTime>
  <Words>1741</Words>
  <Application>Microsoft Office PowerPoint</Application>
  <PresentationFormat>Widescreen</PresentationFormat>
  <Paragraphs>146</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Black</vt:lpstr>
      <vt:lpstr>Calibri</vt:lpstr>
      <vt:lpstr>Calibri Light</vt:lpstr>
      <vt:lpstr>Helvetica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vamshikrishna Bandari</dc:creator>
  <cp:lastModifiedBy>vamshikrishna Bandari</cp:lastModifiedBy>
  <cp:revision>187</cp:revision>
  <dcterms:created xsi:type="dcterms:W3CDTF">2020-02-13T03:52:08Z</dcterms:created>
  <dcterms:modified xsi:type="dcterms:W3CDTF">2020-05-26T13:01:00Z</dcterms:modified>
</cp:coreProperties>
</file>